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71" r:id="rId3"/>
    <p:sldId id="277" r:id="rId4"/>
    <p:sldId id="279" r:id="rId5"/>
    <p:sldId id="267" r:id="rId6"/>
    <p:sldId id="283" r:id="rId7"/>
    <p:sldId id="268" r:id="rId8"/>
    <p:sldId id="284" r:id="rId9"/>
    <p:sldId id="285" r:id="rId10"/>
    <p:sldId id="270" r:id="rId11"/>
    <p:sldId id="264" r:id="rId12"/>
    <p:sldId id="28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99"/>
    <a:srgbClr val="000066"/>
    <a:srgbClr val="003366"/>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81" autoAdjust="0"/>
    <p:restoredTop sz="94660"/>
  </p:normalViewPr>
  <p:slideViewPr>
    <p:cSldViewPr snapToGrid="0">
      <p:cViewPr varScale="1">
        <p:scale>
          <a:sx n="88" d="100"/>
          <a:sy n="88" d="100"/>
        </p:scale>
        <p:origin x="509" y="91"/>
      </p:cViewPr>
      <p:guideLst/>
    </p:cSldViewPr>
  </p:slideViewPr>
  <p:notesTextViewPr>
    <p:cViewPr>
      <p:scale>
        <a:sx n="1" d="1"/>
        <a:sy n="1" d="1"/>
      </p:scale>
      <p:origin x="0" y="0"/>
    </p:cViewPr>
  </p:notesTextViewPr>
  <p:sorterViewPr>
    <p:cViewPr varScale="1">
      <p:scale>
        <a:sx n="100" d="100"/>
        <a:sy n="100" d="100"/>
      </p:scale>
      <p:origin x="0" y="-199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BEF006-2D1A-4BD1-AA76-4A3B023EE4AE}" type="datetimeFigureOut">
              <a:rPr lang="en-US" smtClean="0"/>
              <a:t>11/2/2024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296126-DABA-4172-A036-D3F2FB5E3E7B}" type="slidenum">
              <a:rPr lang="en-US" smtClean="0"/>
              <a:t>‹#›</a:t>
            </a:fld>
            <a:endParaRPr lang="en-US"/>
          </a:p>
        </p:txBody>
      </p:sp>
    </p:spTree>
    <p:extLst>
      <p:ext uri="{BB962C8B-B14F-4D97-AF65-F5344CB8AC3E}">
        <p14:creationId xmlns:p14="http://schemas.microsoft.com/office/powerpoint/2010/main" val="591947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some of the information was adapted or excerpt from http://pubs.acs.org/paragonplus/submission/jacsat/jacsat_authguide.pdf</a:t>
            </a:r>
          </a:p>
          <a:p>
            <a:endParaRPr lang="en-US" dirty="0"/>
          </a:p>
        </p:txBody>
      </p:sp>
      <p:sp>
        <p:nvSpPr>
          <p:cNvPr id="4" name="Slide Number Placeholder 3"/>
          <p:cNvSpPr>
            <a:spLocks noGrp="1"/>
          </p:cNvSpPr>
          <p:nvPr>
            <p:ph type="sldNum" sz="quarter" idx="10"/>
          </p:nvPr>
        </p:nvSpPr>
        <p:spPr/>
        <p:txBody>
          <a:bodyPr/>
          <a:lstStyle/>
          <a:p>
            <a:fld id="{75296126-DABA-4172-A036-D3F2FB5E3E7B}" type="slidenum">
              <a:rPr lang="en-US" smtClean="0"/>
              <a:t>11</a:t>
            </a:fld>
            <a:endParaRPr lang="en-US"/>
          </a:p>
        </p:txBody>
      </p:sp>
    </p:spTree>
    <p:extLst>
      <p:ext uri="{BB962C8B-B14F-4D97-AF65-F5344CB8AC3E}">
        <p14:creationId xmlns:p14="http://schemas.microsoft.com/office/powerpoint/2010/main" val="2527791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5296126-DABA-4172-A036-D3F2FB5E3E7B}" type="slidenum">
              <a:rPr lang="en-US" smtClean="0"/>
              <a:t>12</a:t>
            </a:fld>
            <a:endParaRPr lang="en-US"/>
          </a:p>
        </p:txBody>
      </p:sp>
    </p:spTree>
    <p:extLst>
      <p:ext uri="{BB962C8B-B14F-4D97-AF65-F5344CB8AC3E}">
        <p14:creationId xmlns:p14="http://schemas.microsoft.com/office/powerpoint/2010/main" val="1594210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EA0F3-C1A1-4F27-A305-FC254DBC08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D838412-D9A7-419A-95CB-70F181B7C5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7B5B49-E579-4853-AA54-5849797A2D4B}"/>
              </a:ext>
            </a:extLst>
          </p:cNvPr>
          <p:cNvSpPr>
            <a:spLocks noGrp="1"/>
          </p:cNvSpPr>
          <p:nvPr>
            <p:ph type="dt" sz="half" idx="10"/>
          </p:nvPr>
        </p:nvSpPr>
        <p:spPr/>
        <p:txBody>
          <a:bodyPr/>
          <a:lstStyle/>
          <a:p>
            <a:fld id="{DA167DD9-5140-4F80-97B2-B30207CD11C7}" type="datetimeFigureOut">
              <a:rPr lang="en-US" smtClean="0"/>
              <a:t>11/2/2024</a:t>
            </a:fld>
            <a:endParaRPr lang="en-US"/>
          </a:p>
        </p:txBody>
      </p:sp>
      <p:sp>
        <p:nvSpPr>
          <p:cNvPr id="5" name="Footer Placeholder 4">
            <a:extLst>
              <a:ext uri="{FF2B5EF4-FFF2-40B4-BE49-F238E27FC236}">
                <a16:creationId xmlns:a16="http://schemas.microsoft.com/office/drawing/2014/main" id="{9ED08C46-D0F9-471B-9CB7-864547F154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1FCBE1-2EF0-4A4C-9C0B-FC17288A25DD}"/>
              </a:ext>
            </a:extLst>
          </p:cNvPr>
          <p:cNvSpPr>
            <a:spLocks noGrp="1"/>
          </p:cNvSpPr>
          <p:nvPr>
            <p:ph type="sldNum" sz="quarter" idx="12"/>
          </p:nvPr>
        </p:nvSpPr>
        <p:spPr/>
        <p:txBody>
          <a:bodyPr/>
          <a:lstStyle/>
          <a:p>
            <a:fld id="{EFA1A611-A791-411A-BFAB-9D218D8F5929}" type="slidenum">
              <a:rPr lang="en-US" smtClean="0"/>
              <a:t>‹#›</a:t>
            </a:fld>
            <a:endParaRPr lang="en-US"/>
          </a:p>
        </p:txBody>
      </p:sp>
    </p:spTree>
    <p:extLst>
      <p:ext uri="{BB962C8B-B14F-4D97-AF65-F5344CB8AC3E}">
        <p14:creationId xmlns:p14="http://schemas.microsoft.com/office/powerpoint/2010/main" val="18931346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0C293-5294-4586-B08E-2CFB7E69EA1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8A12BCB-449C-485C-A496-D06F46D8868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6857F3-BBF9-4855-8FF9-D68974E7A610}"/>
              </a:ext>
            </a:extLst>
          </p:cNvPr>
          <p:cNvSpPr>
            <a:spLocks noGrp="1"/>
          </p:cNvSpPr>
          <p:nvPr>
            <p:ph type="dt" sz="half" idx="10"/>
          </p:nvPr>
        </p:nvSpPr>
        <p:spPr/>
        <p:txBody>
          <a:bodyPr/>
          <a:lstStyle/>
          <a:p>
            <a:fld id="{DA167DD9-5140-4F80-97B2-B30207CD11C7}" type="datetimeFigureOut">
              <a:rPr lang="en-US" smtClean="0"/>
              <a:t>11/2/2024</a:t>
            </a:fld>
            <a:endParaRPr lang="en-US"/>
          </a:p>
        </p:txBody>
      </p:sp>
      <p:sp>
        <p:nvSpPr>
          <p:cNvPr id="5" name="Footer Placeholder 4">
            <a:extLst>
              <a:ext uri="{FF2B5EF4-FFF2-40B4-BE49-F238E27FC236}">
                <a16:creationId xmlns:a16="http://schemas.microsoft.com/office/drawing/2014/main" id="{E5F68FCA-8A65-41FD-B918-B7416BA994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061CC3-702D-45A2-80C3-3F770603AF9B}"/>
              </a:ext>
            </a:extLst>
          </p:cNvPr>
          <p:cNvSpPr>
            <a:spLocks noGrp="1"/>
          </p:cNvSpPr>
          <p:nvPr>
            <p:ph type="sldNum" sz="quarter" idx="12"/>
          </p:nvPr>
        </p:nvSpPr>
        <p:spPr/>
        <p:txBody>
          <a:bodyPr/>
          <a:lstStyle/>
          <a:p>
            <a:fld id="{EFA1A611-A791-411A-BFAB-9D218D8F5929}" type="slidenum">
              <a:rPr lang="en-US" smtClean="0"/>
              <a:t>‹#›</a:t>
            </a:fld>
            <a:endParaRPr lang="en-US"/>
          </a:p>
        </p:txBody>
      </p:sp>
    </p:spTree>
    <p:extLst>
      <p:ext uri="{BB962C8B-B14F-4D97-AF65-F5344CB8AC3E}">
        <p14:creationId xmlns:p14="http://schemas.microsoft.com/office/powerpoint/2010/main" val="1832942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015865-E0B2-4C67-BE19-ACD2A9E35CD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3129BAC-54F4-4FC1-A1D4-751D478A79E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769738-41E4-42BF-A076-0A9F02254094}"/>
              </a:ext>
            </a:extLst>
          </p:cNvPr>
          <p:cNvSpPr>
            <a:spLocks noGrp="1"/>
          </p:cNvSpPr>
          <p:nvPr>
            <p:ph type="dt" sz="half" idx="10"/>
          </p:nvPr>
        </p:nvSpPr>
        <p:spPr/>
        <p:txBody>
          <a:bodyPr/>
          <a:lstStyle/>
          <a:p>
            <a:fld id="{DA167DD9-5140-4F80-97B2-B30207CD11C7}" type="datetimeFigureOut">
              <a:rPr lang="en-US" smtClean="0"/>
              <a:t>11/2/2024</a:t>
            </a:fld>
            <a:endParaRPr lang="en-US"/>
          </a:p>
        </p:txBody>
      </p:sp>
      <p:sp>
        <p:nvSpPr>
          <p:cNvPr id="5" name="Footer Placeholder 4">
            <a:extLst>
              <a:ext uri="{FF2B5EF4-FFF2-40B4-BE49-F238E27FC236}">
                <a16:creationId xmlns:a16="http://schemas.microsoft.com/office/drawing/2014/main" id="{EEE41691-D0D6-4E62-8E72-5E6A2A71F1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B0D951-4CD5-413E-B91B-D8BE213A17C9}"/>
              </a:ext>
            </a:extLst>
          </p:cNvPr>
          <p:cNvSpPr>
            <a:spLocks noGrp="1"/>
          </p:cNvSpPr>
          <p:nvPr>
            <p:ph type="sldNum" sz="quarter" idx="12"/>
          </p:nvPr>
        </p:nvSpPr>
        <p:spPr/>
        <p:txBody>
          <a:bodyPr/>
          <a:lstStyle/>
          <a:p>
            <a:fld id="{EFA1A611-A791-411A-BFAB-9D218D8F5929}" type="slidenum">
              <a:rPr lang="en-US" smtClean="0"/>
              <a:t>‹#›</a:t>
            </a:fld>
            <a:endParaRPr lang="en-US"/>
          </a:p>
        </p:txBody>
      </p:sp>
    </p:spTree>
    <p:extLst>
      <p:ext uri="{BB962C8B-B14F-4D97-AF65-F5344CB8AC3E}">
        <p14:creationId xmlns:p14="http://schemas.microsoft.com/office/powerpoint/2010/main" val="387438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11F16-777D-4F70-B988-A4F3A23718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8E1FE4-053F-4663-803A-F034E9D6BF9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F08ED6-F198-4845-897E-451F9D540687}"/>
              </a:ext>
            </a:extLst>
          </p:cNvPr>
          <p:cNvSpPr>
            <a:spLocks noGrp="1"/>
          </p:cNvSpPr>
          <p:nvPr>
            <p:ph type="dt" sz="half" idx="10"/>
          </p:nvPr>
        </p:nvSpPr>
        <p:spPr/>
        <p:txBody>
          <a:bodyPr/>
          <a:lstStyle/>
          <a:p>
            <a:fld id="{DA167DD9-5140-4F80-97B2-B30207CD11C7}" type="datetimeFigureOut">
              <a:rPr lang="en-US" smtClean="0"/>
              <a:t>11/2/2024</a:t>
            </a:fld>
            <a:endParaRPr lang="en-US"/>
          </a:p>
        </p:txBody>
      </p:sp>
      <p:sp>
        <p:nvSpPr>
          <p:cNvPr id="5" name="Footer Placeholder 4">
            <a:extLst>
              <a:ext uri="{FF2B5EF4-FFF2-40B4-BE49-F238E27FC236}">
                <a16:creationId xmlns:a16="http://schemas.microsoft.com/office/drawing/2014/main" id="{E7AE32CD-0EE9-4D3A-BF75-72723375B5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905F55-C093-42AC-AACF-4128DF417CEA}"/>
              </a:ext>
            </a:extLst>
          </p:cNvPr>
          <p:cNvSpPr>
            <a:spLocks noGrp="1"/>
          </p:cNvSpPr>
          <p:nvPr>
            <p:ph type="sldNum" sz="quarter" idx="12"/>
          </p:nvPr>
        </p:nvSpPr>
        <p:spPr/>
        <p:txBody>
          <a:bodyPr/>
          <a:lstStyle/>
          <a:p>
            <a:fld id="{EFA1A611-A791-411A-BFAB-9D218D8F5929}" type="slidenum">
              <a:rPr lang="en-US" smtClean="0"/>
              <a:t>‹#›</a:t>
            </a:fld>
            <a:endParaRPr lang="en-US"/>
          </a:p>
        </p:txBody>
      </p:sp>
    </p:spTree>
    <p:extLst>
      <p:ext uri="{BB962C8B-B14F-4D97-AF65-F5344CB8AC3E}">
        <p14:creationId xmlns:p14="http://schemas.microsoft.com/office/powerpoint/2010/main" val="536201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DDDAB-D53B-4DBD-8D87-C67D720B6DC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6954A6F-56C0-4D4E-A664-8607B8C26C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0FBDFB4-FB8F-4332-9E81-922E673A0AD6}"/>
              </a:ext>
            </a:extLst>
          </p:cNvPr>
          <p:cNvSpPr>
            <a:spLocks noGrp="1"/>
          </p:cNvSpPr>
          <p:nvPr>
            <p:ph type="dt" sz="half" idx="10"/>
          </p:nvPr>
        </p:nvSpPr>
        <p:spPr/>
        <p:txBody>
          <a:bodyPr/>
          <a:lstStyle/>
          <a:p>
            <a:fld id="{DA167DD9-5140-4F80-97B2-B30207CD11C7}" type="datetimeFigureOut">
              <a:rPr lang="en-US" smtClean="0"/>
              <a:t>11/2/2024</a:t>
            </a:fld>
            <a:endParaRPr lang="en-US"/>
          </a:p>
        </p:txBody>
      </p:sp>
      <p:sp>
        <p:nvSpPr>
          <p:cNvPr id="5" name="Footer Placeholder 4">
            <a:extLst>
              <a:ext uri="{FF2B5EF4-FFF2-40B4-BE49-F238E27FC236}">
                <a16:creationId xmlns:a16="http://schemas.microsoft.com/office/drawing/2014/main" id="{5F4840E3-7372-45E4-9E11-0334D1A1CF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015F8D-B41A-4D3D-982C-4C6EB818B6B0}"/>
              </a:ext>
            </a:extLst>
          </p:cNvPr>
          <p:cNvSpPr>
            <a:spLocks noGrp="1"/>
          </p:cNvSpPr>
          <p:nvPr>
            <p:ph type="sldNum" sz="quarter" idx="12"/>
          </p:nvPr>
        </p:nvSpPr>
        <p:spPr/>
        <p:txBody>
          <a:bodyPr/>
          <a:lstStyle/>
          <a:p>
            <a:fld id="{EFA1A611-A791-411A-BFAB-9D218D8F5929}" type="slidenum">
              <a:rPr lang="en-US" smtClean="0"/>
              <a:t>‹#›</a:t>
            </a:fld>
            <a:endParaRPr lang="en-US"/>
          </a:p>
        </p:txBody>
      </p:sp>
    </p:spTree>
    <p:extLst>
      <p:ext uri="{BB962C8B-B14F-4D97-AF65-F5344CB8AC3E}">
        <p14:creationId xmlns:p14="http://schemas.microsoft.com/office/powerpoint/2010/main" val="2534368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2B6A0-D177-430D-943B-E7A238D033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168188-5231-4867-86ED-E6A249CC929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344D30-174D-422B-9D34-D689FE52D8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9C38E81-CB6D-4B78-A0FA-49266C7E95F7}"/>
              </a:ext>
            </a:extLst>
          </p:cNvPr>
          <p:cNvSpPr>
            <a:spLocks noGrp="1"/>
          </p:cNvSpPr>
          <p:nvPr>
            <p:ph type="dt" sz="half" idx="10"/>
          </p:nvPr>
        </p:nvSpPr>
        <p:spPr/>
        <p:txBody>
          <a:bodyPr/>
          <a:lstStyle/>
          <a:p>
            <a:fld id="{DA167DD9-5140-4F80-97B2-B30207CD11C7}" type="datetimeFigureOut">
              <a:rPr lang="en-US" smtClean="0"/>
              <a:t>11/2/2024</a:t>
            </a:fld>
            <a:endParaRPr lang="en-US"/>
          </a:p>
        </p:txBody>
      </p:sp>
      <p:sp>
        <p:nvSpPr>
          <p:cNvPr id="6" name="Footer Placeholder 5">
            <a:extLst>
              <a:ext uri="{FF2B5EF4-FFF2-40B4-BE49-F238E27FC236}">
                <a16:creationId xmlns:a16="http://schemas.microsoft.com/office/drawing/2014/main" id="{5EC8837C-3CB0-40A8-A8EF-D85A9CB58D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73B5D4-0E0B-4D50-ABE8-406CF59E5C43}"/>
              </a:ext>
            </a:extLst>
          </p:cNvPr>
          <p:cNvSpPr>
            <a:spLocks noGrp="1"/>
          </p:cNvSpPr>
          <p:nvPr>
            <p:ph type="sldNum" sz="quarter" idx="12"/>
          </p:nvPr>
        </p:nvSpPr>
        <p:spPr/>
        <p:txBody>
          <a:bodyPr/>
          <a:lstStyle/>
          <a:p>
            <a:fld id="{EFA1A611-A791-411A-BFAB-9D218D8F5929}" type="slidenum">
              <a:rPr lang="en-US" smtClean="0"/>
              <a:t>‹#›</a:t>
            </a:fld>
            <a:endParaRPr lang="en-US"/>
          </a:p>
        </p:txBody>
      </p:sp>
    </p:spTree>
    <p:extLst>
      <p:ext uri="{BB962C8B-B14F-4D97-AF65-F5344CB8AC3E}">
        <p14:creationId xmlns:p14="http://schemas.microsoft.com/office/powerpoint/2010/main" val="3469390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287EE-AF79-4909-8ED8-AF1445C60C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A7036B0-A419-42C6-B4BD-8301D0AA1B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466D531-BCEA-48D4-A9F5-18F64850A95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300753-2FEB-42EA-BF2E-15187B486E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28FFE18-3C30-4768-94CD-46F4C6135F0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361993-274D-4061-ABFA-31A636AD7A1D}"/>
              </a:ext>
            </a:extLst>
          </p:cNvPr>
          <p:cNvSpPr>
            <a:spLocks noGrp="1"/>
          </p:cNvSpPr>
          <p:nvPr>
            <p:ph type="dt" sz="half" idx="10"/>
          </p:nvPr>
        </p:nvSpPr>
        <p:spPr/>
        <p:txBody>
          <a:bodyPr/>
          <a:lstStyle/>
          <a:p>
            <a:fld id="{DA167DD9-5140-4F80-97B2-B30207CD11C7}" type="datetimeFigureOut">
              <a:rPr lang="en-US" smtClean="0"/>
              <a:t>11/2/2024</a:t>
            </a:fld>
            <a:endParaRPr lang="en-US"/>
          </a:p>
        </p:txBody>
      </p:sp>
      <p:sp>
        <p:nvSpPr>
          <p:cNvPr id="8" name="Footer Placeholder 7">
            <a:extLst>
              <a:ext uri="{FF2B5EF4-FFF2-40B4-BE49-F238E27FC236}">
                <a16:creationId xmlns:a16="http://schemas.microsoft.com/office/drawing/2014/main" id="{67445D3D-F75F-4A1B-8FEF-43E3F974C3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885755E-86D7-49A8-9EB2-A7B581ABB2EC}"/>
              </a:ext>
            </a:extLst>
          </p:cNvPr>
          <p:cNvSpPr>
            <a:spLocks noGrp="1"/>
          </p:cNvSpPr>
          <p:nvPr>
            <p:ph type="sldNum" sz="quarter" idx="12"/>
          </p:nvPr>
        </p:nvSpPr>
        <p:spPr/>
        <p:txBody>
          <a:bodyPr/>
          <a:lstStyle/>
          <a:p>
            <a:fld id="{EFA1A611-A791-411A-BFAB-9D218D8F5929}" type="slidenum">
              <a:rPr lang="en-US" smtClean="0"/>
              <a:t>‹#›</a:t>
            </a:fld>
            <a:endParaRPr lang="en-US"/>
          </a:p>
        </p:txBody>
      </p:sp>
    </p:spTree>
    <p:extLst>
      <p:ext uri="{BB962C8B-B14F-4D97-AF65-F5344CB8AC3E}">
        <p14:creationId xmlns:p14="http://schemas.microsoft.com/office/powerpoint/2010/main" val="1068368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9DD44-6E7F-41E0-BE60-8357C375C32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5A8B57-5143-4E5F-9F2E-9BF41FD14301}"/>
              </a:ext>
            </a:extLst>
          </p:cNvPr>
          <p:cNvSpPr>
            <a:spLocks noGrp="1"/>
          </p:cNvSpPr>
          <p:nvPr>
            <p:ph type="dt" sz="half" idx="10"/>
          </p:nvPr>
        </p:nvSpPr>
        <p:spPr/>
        <p:txBody>
          <a:bodyPr/>
          <a:lstStyle/>
          <a:p>
            <a:fld id="{DA167DD9-5140-4F80-97B2-B30207CD11C7}" type="datetimeFigureOut">
              <a:rPr lang="en-US" smtClean="0"/>
              <a:t>11/2/2024</a:t>
            </a:fld>
            <a:endParaRPr lang="en-US"/>
          </a:p>
        </p:txBody>
      </p:sp>
      <p:sp>
        <p:nvSpPr>
          <p:cNvPr id="4" name="Footer Placeholder 3">
            <a:extLst>
              <a:ext uri="{FF2B5EF4-FFF2-40B4-BE49-F238E27FC236}">
                <a16:creationId xmlns:a16="http://schemas.microsoft.com/office/drawing/2014/main" id="{87076551-8747-4452-A524-4359522416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AD59CA1-CFAA-4CED-AB63-D40BEDE887B4}"/>
              </a:ext>
            </a:extLst>
          </p:cNvPr>
          <p:cNvSpPr>
            <a:spLocks noGrp="1"/>
          </p:cNvSpPr>
          <p:nvPr>
            <p:ph type="sldNum" sz="quarter" idx="12"/>
          </p:nvPr>
        </p:nvSpPr>
        <p:spPr/>
        <p:txBody>
          <a:bodyPr/>
          <a:lstStyle/>
          <a:p>
            <a:fld id="{EFA1A611-A791-411A-BFAB-9D218D8F5929}" type="slidenum">
              <a:rPr lang="en-US" smtClean="0"/>
              <a:t>‹#›</a:t>
            </a:fld>
            <a:endParaRPr lang="en-US"/>
          </a:p>
        </p:txBody>
      </p:sp>
    </p:spTree>
    <p:extLst>
      <p:ext uri="{BB962C8B-B14F-4D97-AF65-F5344CB8AC3E}">
        <p14:creationId xmlns:p14="http://schemas.microsoft.com/office/powerpoint/2010/main" val="1718356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FFA103-5726-4725-B5A6-EB292A2D4BB5}"/>
              </a:ext>
            </a:extLst>
          </p:cNvPr>
          <p:cNvSpPr>
            <a:spLocks noGrp="1"/>
          </p:cNvSpPr>
          <p:nvPr>
            <p:ph type="dt" sz="half" idx="10"/>
          </p:nvPr>
        </p:nvSpPr>
        <p:spPr/>
        <p:txBody>
          <a:bodyPr/>
          <a:lstStyle/>
          <a:p>
            <a:fld id="{DA167DD9-5140-4F80-97B2-B30207CD11C7}" type="datetimeFigureOut">
              <a:rPr lang="en-US" smtClean="0"/>
              <a:t>11/2/2024</a:t>
            </a:fld>
            <a:endParaRPr lang="en-US"/>
          </a:p>
        </p:txBody>
      </p:sp>
      <p:sp>
        <p:nvSpPr>
          <p:cNvPr id="3" name="Footer Placeholder 2">
            <a:extLst>
              <a:ext uri="{FF2B5EF4-FFF2-40B4-BE49-F238E27FC236}">
                <a16:creationId xmlns:a16="http://schemas.microsoft.com/office/drawing/2014/main" id="{2E88A955-B6D5-4866-A443-6196F7F6CE3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E259D4B-DB82-4E3D-AC21-CD5E3506E9FE}"/>
              </a:ext>
            </a:extLst>
          </p:cNvPr>
          <p:cNvSpPr>
            <a:spLocks noGrp="1"/>
          </p:cNvSpPr>
          <p:nvPr>
            <p:ph type="sldNum" sz="quarter" idx="12"/>
          </p:nvPr>
        </p:nvSpPr>
        <p:spPr/>
        <p:txBody>
          <a:bodyPr/>
          <a:lstStyle/>
          <a:p>
            <a:fld id="{EFA1A611-A791-411A-BFAB-9D218D8F5929}" type="slidenum">
              <a:rPr lang="en-US" smtClean="0"/>
              <a:t>‹#›</a:t>
            </a:fld>
            <a:endParaRPr lang="en-US"/>
          </a:p>
        </p:txBody>
      </p:sp>
    </p:spTree>
    <p:extLst>
      <p:ext uri="{BB962C8B-B14F-4D97-AF65-F5344CB8AC3E}">
        <p14:creationId xmlns:p14="http://schemas.microsoft.com/office/powerpoint/2010/main" val="980587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DA7E5-774B-4B54-9756-662068F6CB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31379B-52AD-4E72-AA54-5FA1AE4844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3249B-F407-47E7-A144-7AF682F0F6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E86C837-826F-4C0B-BC57-CF406B851158}"/>
              </a:ext>
            </a:extLst>
          </p:cNvPr>
          <p:cNvSpPr>
            <a:spLocks noGrp="1"/>
          </p:cNvSpPr>
          <p:nvPr>
            <p:ph type="dt" sz="half" idx="10"/>
          </p:nvPr>
        </p:nvSpPr>
        <p:spPr/>
        <p:txBody>
          <a:bodyPr/>
          <a:lstStyle/>
          <a:p>
            <a:fld id="{DA167DD9-5140-4F80-97B2-B30207CD11C7}" type="datetimeFigureOut">
              <a:rPr lang="en-US" smtClean="0"/>
              <a:t>11/2/2024</a:t>
            </a:fld>
            <a:endParaRPr lang="en-US"/>
          </a:p>
        </p:txBody>
      </p:sp>
      <p:sp>
        <p:nvSpPr>
          <p:cNvPr id="6" name="Footer Placeholder 5">
            <a:extLst>
              <a:ext uri="{FF2B5EF4-FFF2-40B4-BE49-F238E27FC236}">
                <a16:creationId xmlns:a16="http://schemas.microsoft.com/office/drawing/2014/main" id="{77597EBC-E977-4E2C-879D-EA5BE30E26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4A4EA8-59AE-4DC3-AF6C-70B2CA8B0410}"/>
              </a:ext>
            </a:extLst>
          </p:cNvPr>
          <p:cNvSpPr>
            <a:spLocks noGrp="1"/>
          </p:cNvSpPr>
          <p:nvPr>
            <p:ph type="sldNum" sz="quarter" idx="12"/>
          </p:nvPr>
        </p:nvSpPr>
        <p:spPr/>
        <p:txBody>
          <a:bodyPr/>
          <a:lstStyle/>
          <a:p>
            <a:fld id="{EFA1A611-A791-411A-BFAB-9D218D8F5929}" type="slidenum">
              <a:rPr lang="en-US" smtClean="0"/>
              <a:t>‹#›</a:t>
            </a:fld>
            <a:endParaRPr lang="en-US"/>
          </a:p>
        </p:txBody>
      </p:sp>
    </p:spTree>
    <p:extLst>
      <p:ext uri="{BB962C8B-B14F-4D97-AF65-F5344CB8AC3E}">
        <p14:creationId xmlns:p14="http://schemas.microsoft.com/office/powerpoint/2010/main" val="3174972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60B54-C92F-41C9-9D82-B43F8FEEB6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CA0E9E-B06D-41C1-9139-596ECB6A6D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BB9821E-87D9-422F-BF79-3F9C2B3D13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3D21CF-56A5-4676-908E-546B46898130}"/>
              </a:ext>
            </a:extLst>
          </p:cNvPr>
          <p:cNvSpPr>
            <a:spLocks noGrp="1"/>
          </p:cNvSpPr>
          <p:nvPr>
            <p:ph type="dt" sz="half" idx="10"/>
          </p:nvPr>
        </p:nvSpPr>
        <p:spPr/>
        <p:txBody>
          <a:bodyPr/>
          <a:lstStyle/>
          <a:p>
            <a:fld id="{DA167DD9-5140-4F80-97B2-B30207CD11C7}" type="datetimeFigureOut">
              <a:rPr lang="en-US" smtClean="0"/>
              <a:t>11/2/2024</a:t>
            </a:fld>
            <a:endParaRPr lang="en-US"/>
          </a:p>
        </p:txBody>
      </p:sp>
      <p:sp>
        <p:nvSpPr>
          <p:cNvPr id="6" name="Footer Placeholder 5">
            <a:extLst>
              <a:ext uri="{FF2B5EF4-FFF2-40B4-BE49-F238E27FC236}">
                <a16:creationId xmlns:a16="http://schemas.microsoft.com/office/drawing/2014/main" id="{3E73FC4C-02A7-4490-8237-BFC22F6CCF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4D5163-FB80-440E-A410-0BCA0F9CEE84}"/>
              </a:ext>
            </a:extLst>
          </p:cNvPr>
          <p:cNvSpPr>
            <a:spLocks noGrp="1"/>
          </p:cNvSpPr>
          <p:nvPr>
            <p:ph type="sldNum" sz="quarter" idx="12"/>
          </p:nvPr>
        </p:nvSpPr>
        <p:spPr/>
        <p:txBody>
          <a:bodyPr/>
          <a:lstStyle/>
          <a:p>
            <a:fld id="{EFA1A611-A791-411A-BFAB-9D218D8F5929}" type="slidenum">
              <a:rPr lang="en-US" smtClean="0"/>
              <a:t>‹#›</a:t>
            </a:fld>
            <a:endParaRPr lang="en-US"/>
          </a:p>
        </p:txBody>
      </p:sp>
    </p:spTree>
    <p:extLst>
      <p:ext uri="{BB962C8B-B14F-4D97-AF65-F5344CB8AC3E}">
        <p14:creationId xmlns:p14="http://schemas.microsoft.com/office/powerpoint/2010/main" val="2064762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41CEED-EDB3-4770-87FE-C05DFB26E9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1D2EDE-DFE5-4BEF-8BEB-943B505A03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E15697-D9FA-4E70-AFA7-CF6EBB5242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167DD9-5140-4F80-97B2-B30207CD11C7}" type="datetimeFigureOut">
              <a:rPr lang="en-US" smtClean="0"/>
              <a:t>11/2/2024</a:t>
            </a:fld>
            <a:endParaRPr lang="en-US"/>
          </a:p>
        </p:txBody>
      </p:sp>
      <p:sp>
        <p:nvSpPr>
          <p:cNvPr id="5" name="Footer Placeholder 4">
            <a:extLst>
              <a:ext uri="{FF2B5EF4-FFF2-40B4-BE49-F238E27FC236}">
                <a16:creationId xmlns:a16="http://schemas.microsoft.com/office/drawing/2014/main" id="{BF107906-689D-4AD5-8CA0-364B2BC263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CA9EBA7-694C-4B25-859B-BD77891030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A1A611-A791-411A-BFAB-9D218D8F5929}" type="slidenum">
              <a:rPr lang="en-US" smtClean="0"/>
              <a:t>‹#›</a:t>
            </a:fld>
            <a:endParaRPr lang="en-US"/>
          </a:p>
        </p:txBody>
      </p:sp>
    </p:spTree>
    <p:extLst>
      <p:ext uri="{BB962C8B-B14F-4D97-AF65-F5344CB8AC3E}">
        <p14:creationId xmlns:p14="http://schemas.microsoft.com/office/powerpoint/2010/main" val="10278492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2E585-2F0A-4ED8-97DC-41770F759F0A}"/>
              </a:ext>
            </a:extLst>
          </p:cNvPr>
          <p:cNvSpPr>
            <a:spLocks noGrp="1"/>
          </p:cNvSpPr>
          <p:nvPr>
            <p:ph type="ctrTitle"/>
          </p:nvPr>
        </p:nvSpPr>
        <p:spPr>
          <a:xfrm>
            <a:off x="1187348" y="1857360"/>
            <a:ext cx="10283292" cy="1121870"/>
          </a:xfrm>
        </p:spPr>
        <p:txBody>
          <a:bodyPr>
            <a:noAutofit/>
          </a:bodyPr>
          <a:lstStyle/>
          <a:p>
            <a:r>
              <a:rPr lang="en-US" sz="3600" b="1" dirty="0" smtClean="0">
                <a:solidFill>
                  <a:srgbClr val="000066"/>
                </a:solidFill>
                <a:latin typeface="Helvetica" panose="020B0604020202020204" pitchFamily="34" charset="0"/>
                <a:cs typeface="Helvetica" panose="020B0604020202020204" pitchFamily="34" charset="0"/>
              </a:rPr>
              <a:t>Comparative Analysis of Food Security in Rural and Urban Areas: A Statistical Approach</a:t>
            </a:r>
            <a:endParaRPr lang="en-US" sz="3600" b="1" dirty="0">
              <a:solidFill>
                <a:srgbClr val="000066"/>
              </a:solidFill>
              <a:latin typeface="Helvetica" panose="020B0604020202020204" pitchFamily="34" charset="0"/>
              <a:cs typeface="Helvetica" panose="020B0604020202020204" pitchFamily="34" charset="0"/>
            </a:endParaRPr>
          </a:p>
        </p:txBody>
      </p:sp>
      <p:sp>
        <p:nvSpPr>
          <p:cNvPr id="3" name="Subtitle 2">
            <a:extLst>
              <a:ext uri="{FF2B5EF4-FFF2-40B4-BE49-F238E27FC236}">
                <a16:creationId xmlns:a16="http://schemas.microsoft.com/office/drawing/2014/main" id="{81CD83FE-54B1-4640-A76D-26F0B262F110}"/>
              </a:ext>
            </a:extLst>
          </p:cNvPr>
          <p:cNvSpPr>
            <a:spLocks noGrp="1"/>
          </p:cNvSpPr>
          <p:nvPr>
            <p:ph type="subTitle" idx="1"/>
          </p:nvPr>
        </p:nvSpPr>
        <p:spPr>
          <a:xfrm>
            <a:off x="741653" y="3891280"/>
            <a:ext cx="11174681" cy="1655762"/>
          </a:xfrm>
        </p:spPr>
        <p:txBody>
          <a:bodyPr>
            <a:normAutofit/>
          </a:bodyPr>
          <a:lstStyle/>
          <a:p>
            <a:r>
              <a:rPr lang="en-US" dirty="0" smtClean="0">
                <a:latin typeface="Times New Roman" panose="02020603050405020304" pitchFamily="18" charset="0"/>
                <a:cs typeface="Times New Roman" panose="02020603050405020304" pitchFamily="18" charset="0"/>
              </a:rPr>
              <a:t>Kazi Abdullah Jarif, Mst. Nadiya Noor</a:t>
            </a:r>
          </a:p>
          <a:p>
            <a:r>
              <a:rPr lang="en-US" altLang="en-US" i="1" dirty="0" smtClean="0">
                <a:latin typeface="Times New Roman" panose="02020603050405020304" pitchFamily="18" charset="0"/>
                <a:cs typeface="Times New Roman" panose="02020603050405020304" pitchFamily="18" charset="0"/>
              </a:rPr>
              <a:t>American International University-Bangladesh (AIUB), Dhaka-1229.</a:t>
            </a:r>
          </a:p>
          <a:p>
            <a:endParaRPr lang="en-US"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D12CC159-5FFB-9FC9-5B1F-8434A9F8BC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677400" y="-296092"/>
            <a:ext cx="2651761" cy="2162925"/>
          </a:xfrm>
          <a:prstGeom prst="rect">
            <a:avLst/>
          </a:prstGeom>
        </p:spPr>
      </p:pic>
    </p:spTree>
    <p:extLst>
      <p:ext uri="{BB962C8B-B14F-4D97-AF65-F5344CB8AC3E}">
        <p14:creationId xmlns:p14="http://schemas.microsoft.com/office/powerpoint/2010/main" val="2533127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0694" y="258247"/>
            <a:ext cx="9292606" cy="1325563"/>
          </a:xfrm>
        </p:spPr>
        <p:txBody>
          <a:bodyPr>
            <a:normAutofit/>
          </a:bodyPr>
          <a:lstStyle/>
          <a:p>
            <a:r>
              <a:rPr lang="en-US" b="1" dirty="0">
                <a:solidFill>
                  <a:srgbClr val="000099"/>
                </a:solidFill>
                <a:latin typeface="Arial" panose="020B0604020202020204" pitchFamily="34" charset="0"/>
                <a:cs typeface="Arial" panose="020B0604020202020204" pitchFamily="34" charset="0"/>
              </a:rPr>
              <a:t>Conclusion</a:t>
            </a:r>
          </a:p>
        </p:txBody>
      </p:sp>
      <p:pic>
        <p:nvPicPr>
          <p:cNvPr id="6" name="Picture 5">
            <a:extLst>
              <a:ext uri="{FF2B5EF4-FFF2-40B4-BE49-F238E27FC236}">
                <a16:creationId xmlns:a16="http://schemas.microsoft.com/office/drawing/2014/main" id="{CFB3429F-1064-4754-BEBB-FD956703098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677400" y="-304801"/>
            <a:ext cx="2651761" cy="2162925"/>
          </a:xfrm>
          <a:prstGeom prst="rect">
            <a:avLst/>
          </a:prstGeom>
        </p:spPr>
      </p:pic>
      <p:pic>
        <p:nvPicPr>
          <p:cNvPr id="5" name="Picture 4">
            <a:extLst>
              <a:ext uri="{FF2B5EF4-FFF2-40B4-BE49-F238E27FC236}">
                <a16:creationId xmlns:a16="http://schemas.microsoft.com/office/drawing/2014/main" id="{B9281E9E-5DE7-4942-B77D-E7F46C6A24E3}"/>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781887" y="6326264"/>
            <a:ext cx="5104661" cy="531736"/>
          </a:xfrm>
          <a:prstGeom prst="rect">
            <a:avLst/>
          </a:prstGeom>
        </p:spPr>
      </p:pic>
      <p:sp>
        <p:nvSpPr>
          <p:cNvPr id="3" name="Rectangle 2"/>
          <p:cNvSpPr/>
          <p:nvPr/>
        </p:nvSpPr>
        <p:spPr>
          <a:xfrm>
            <a:off x="0" y="2726810"/>
            <a:ext cx="12192000" cy="1754070"/>
          </a:xfrm>
          <a:prstGeom prst="rect">
            <a:avLst/>
          </a:prstGeom>
        </p:spPr>
        <p:txBody>
          <a:bodyPr wrap="square">
            <a:spAutoFit/>
          </a:bodyPr>
          <a:lstStyle/>
          <a:p>
            <a:pPr algn="just">
              <a:lnSpc>
                <a:spcPct val="150000"/>
              </a:lnSpc>
              <a:spcBef>
                <a:spcPts val="1200"/>
              </a:spcBef>
              <a:spcAft>
                <a:spcPts val="1200"/>
              </a:spcAft>
            </a:pPr>
            <a:r>
              <a:rPr lang="en-US" sz="2500"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In conclusion, our statistical analysis reveals significant disparities in food security between rural and urban areas, emphasizing the necessity for targeted strategies that address access, nutritional quality, and economic factors to improve overall food security across the country.</a:t>
            </a:r>
            <a:endParaRPr lang="en-GB" sz="2500" kern="100" dirty="0">
              <a:effectLst/>
              <a:latin typeface="Aptos"/>
              <a:ea typeface="Aptos"/>
              <a:cs typeface="Times New Roman" panose="02020603050405020304" pitchFamily="18" charset="0"/>
            </a:endParaRPr>
          </a:p>
        </p:txBody>
      </p:sp>
    </p:spTree>
    <p:extLst>
      <p:ext uri="{BB962C8B-B14F-4D97-AF65-F5344CB8AC3E}">
        <p14:creationId xmlns:p14="http://schemas.microsoft.com/office/powerpoint/2010/main" val="8257640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BE6CA3-7E85-4E5F-971F-2CE1E29E89D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677400" y="-304801"/>
            <a:ext cx="2651761" cy="2162925"/>
          </a:xfrm>
          <a:prstGeom prst="rect">
            <a:avLst/>
          </a:prstGeom>
        </p:spPr>
      </p:pic>
    </p:spTree>
    <p:extLst>
      <p:ext uri="{BB962C8B-B14F-4D97-AF65-F5344CB8AC3E}">
        <p14:creationId xmlns:p14="http://schemas.microsoft.com/office/powerpoint/2010/main" val="31180022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1000" b="-1000"/>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B3429F-1064-4754-BEBB-FD956703098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677400" y="-304801"/>
            <a:ext cx="2651761" cy="2162925"/>
          </a:xfrm>
          <a:prstGeom prst="rect">
            <a:avLst/>
          </a:prstGeom>
        </p:spPr>
      </p:pic>
      <p:pic>
        <p:nvPicPr>
          <p:cNvPr id="5" name="Picture 4">
            <a:extLst>
              <a:ext uri="{FF2B5EF4-FFF2-40B4-BE49-F238E27FC236}">
                <a16:creationId xmlns:a16="http://schemas.microsoft.com/office/drawing/2014/main" id="{B9281E9E-5DE7-4942-B77D-E7F46C6A24E3}"/>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781887" y="6326264"/>
            <a:ext cx="5104661" cy="531736"/>
          </a:xfrm>
          <a:prstGeom prst="rect">
            <a:avLst/>
          </a:prstGeom>
        </p:spPr>
      </p:pic>
      <p:sp>
        <p:nvSpPr>
          <p:cNvPr id="10" name="Google Shape;489;p34">
            <a:extLst>
              <a:ext uri="{FF2B5EF4-FFF2-40B4-BE49-F238E27FC236}">
                <a16:creationId xmlns:a16="http://schemas.microsoft.com/office/drawing/2014/main" id="{F8F23E28-AD42-808A-BFB5-DED761FDA43C}"/>
              </a:ext>
            </a:extLst>
          </p:cNvPr>
          <p:cNvSpPr txBox="1">
            <a:spLocks/>
          </p:cNvSpPr>
          <p:nvPr/>
        </p:nvSpPr>
        <p:spPr>
          <a:xfrm>
            <a:off x="5372101" y="1687689"/>
            <a:ext cx="6564630" cy="316053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5200"/>
              <a:buFont typeface="Merriweather"/>
              <a:buNone/>
              <a:defRPr sz="4500" b="1" i="0" u="none" strike="noStrike" cap="none">
                <a:solidFill>
                  <a:schemeClr val="lt2"/>
                </a:solidFill>
                <a:latin typeface="Merriweather"/>
                <a:ea typeface="Merriweather"/>
                <a:cs typeface="Merriweather"/>
                <a:sym typeface="Merriweather"/>
              </a:defRPr>
            </a:lvl1pPr>
            <a:lvl2pPr marR="0" lvl="1" algn="ctr" rtl="0">
              <a:lnSpc>
                <a:spcPct val="100000"/>
              </a:lnSpc>
              <a:spcBef>
                <a:spcPts val="0"/>
              </a:spcBef>
              <a:spcAft>
                <a:spcPts val="0"/>
              </a:spcAft>
              <a:buClr>
                <a:schemeClr val="lt2"/>
              </a:buClr>
              <a:buSzPts val="5200"/>
              <a:buFont typeface="Merriweather"/>
              <a:buNone/>
              <a:defRPr sz="5200" b="1" i="0" u="none" strike="noStrike" cap="none">
                <a:solidFill>
                  <a:schemeClr val="lt2"/>
                </a:solidFill>
                <a:latin typeface="Merriweather"/>
                <a:ea typeface="Merriweather"/>
                <a:cs typeface="Merriweather"/>
                <a:sym typeface="Merriweather"/>
              </a:defRPr>
            </a:lvl2pPr>
            <a:lvl3pPr marR="0" lvl="2" algn="ctr" rtl="0">
              <a:lnSpc>
                <a:spcPct val="100000"/>
              </a:lnSpc>
              <a:spcBef>
                <a:spcPts val="0"/>
              </a:spcBef>
              <a:spcAft>
                <a:spcPts val="0"/>
              </a:spcAft>
              <a:buClr>
                <a:schemeClr val="lt2"/>
              </a:buClr>
              <a:buSzPts val="5200"/>
              <a:buFont typeface="Merriweather"/>
              <a:buNone/>
              <a:defRPr sz="5200" b="1" i="0" u="none" strike="noStrike" cap="none">
                <a:solidFill>
                  <a:schemeClr val="lt2"/>
                </a:solidFill>
                <a:latin typeface="Merriweather"/>
                <a:ea typeface="Merriweather"/>
                <a:cs typeface="Merriweather"/>
                <a:sym typeface="Merriweather"/>
              </a:defRPr>
            </a:lvl3pPr>
            <a:lvl4pPr marR="0" lvl="3" algn="ctr" rtl="0">
              <a:lnSpc>
                <a:spcPct val="100000"/>
              </a:lnSpc>
              <a:spcBef>
                <a:spcPts val="0"/>
              </a:spcBef>
              <a:spcAft>
                <a:spcPts val="0"/>
              </a:spcAft>
              <a:buClr>
                <a:schemeClr val="lt2"/>
              </a:buClr>
              <a:buSzPts val="5200"/>
              <a:buFont typeface="Merriweather"/>
              <a:buNone/>
              <a:defRPr sz="5200" b="1" i="0" u="none" strike="noStrike" cap="none">
                <a:solidFill>
                  <a:schemeClr val="lt2"/>
                </a:solidFill>
                <a:latin typeface="Merriweather"/>
                <a:ea typeface="Merriweather"/>
                <a:cs typeface="Merriweather"/>
                <a:sym typeface="Merriweather"/>
              </a:defRPr>
            </a:lvl4pPr>
            <a:lvl5pPr marR="0" lvl="4" algn="ctr" rtl="0">
              <a:lnSpc>
                <a:spcPct val="100000"/>
              </a:lnSpc>
              <a:spcBef>
                <a:spcPts val="0"/>
              </a:spcBef>
              <a:spcAft>
                <a:spcPts val="0"/>
              </a:spcAft>
              <a:buClr>
                <a:schemeClr val="lt2"/>
              </a:buClr>
              <a:buSzPts val="5200"/>
              <a:buFont typeface="Merriweather"/>
              <a:buNone/>
              <a:defRPr sz="5200" b="1" i="0" u="none" strike="noStrike" cap="none">
                <a:solidFill>
                  <a:schemeClr val="lt2"/>
                </a:solidFill>
                <a:latin typeface="Merriweather"/>
                <a:ea typeface="Merriweather"/>
                <a:cs typeface="Merriweather"/>
                <a:sym typeface="Merriweather"/>
              </a:defRPr>
            </a:lvl5pPr>
            <a:lvl6pPr marR="0" lvl="5" algn="ctr" rtl="0">
              <a:lnSpc>
                <a:spcPct val="100000"/>
              </a:lnSpc>
              <a:spcBef>
                <a:spcPts val="0"/>
              </a:spcBef>
              <a:spcAft>
                <a:spcPts val="0"/>
              </a:spcAft>
              <a:buClr>
                <a:schemeClr val="lt2"/>
              </a:buClr>
              <a:buSzPts val="5200"/>
              <a:buFont typeface="Merriweather"/>
              <a:buNone/>
              <a:defRPr sz="5200" b="1" i="0" u="none" strike="noStrike" cap="none">
                <a:solidFill>
                  <a:schemeClr val="lt2"/>
                </a:solidFill>
                <a:latin typeface="Merriweather"/>
                <a:ea typeface="Merriweather"/>
                <a:cs typeface="Merriweather"/>
                <a:sym typeface="Merriweather"/>
              </a:defRPr>
            </a:lvl6pPr>
            <a:lvl7pPr marR="0" lvl="6" algn="ctr" rtl="0">
              <a:lnSpc>
                <a:spcPct val="100000"/>
              </a:lnSpc>
              <a:spcBef>
                <a:spcPts val="0"/>
              </a:spcBef>
              <a:spcAft>
                <a:spcPts val="0"/>
              </a:spcAft>
              <a:buClr>
                <a:schemeClr val="lt2"/>
              </a:buClr>
              <a:buSzPts val="5200"/>
              <a:buFont typeface="Merriweather"/>
              <a:buNone/>
              <a:defRPr sz="5200" b="1" i="0" u="none" strike="noStrike" cap="none">
                <a:solidFill>
                  <a:schemeClr val="lt2"/>
                </a:solidFill>
                <a:latin typeface="Merriweather"/>
                <a:ea typeface="Merriweather"/>
                <a:cs typeface="Merriweather"/>
                <a:sym typeface="Merriweather"/>
              </a:defRPr>
            </a:lvl7pPr>
            <a:lvl8pPr marR="0" lvl="7" algn="ctr" rtl="0">
              <a:lnSpc>
                <a:spcPct val="100000"/>
              </a:lnSpc>
              <a:spcBef>
                <a:spcPts val="0"/>
              </a:spcBef>
              <a:spcAft>
                <a:spcPts val="0"/>
              </a:spcAft>
              <a:buClr>
                <a:schemeClr val="lt2"/>
              </a:buClr>
              <a:buSzPts val="5200"/>
              <a:buFont typeface="Merriweather"/>
              <a:buNone/>
              <a:defRPr sz="5200" b="1" i="0" u="none" strike="noStrike" cap="none">
                <a:solidFill>
                  <a:schemeClr val="lt2"/>
                </a:solidFill>
                <a:latin typeface="Merriweather"/>
                <a:ea typeface="Merriweather"/>
                <a:cs typeface="Merriweather"/>
                <a:sym typeface="Merriweather"/>
              </a:defRPr>
            </a:lvl8pPr>
            <a:lvl9pPr marR="0" lvl="8" algn="ctr" rtl="0">
              <a:lnSpc>
                <a:spcPct val="100000"/>
              </a:lnSpc>
              <a:spcBef>
                <a:spcPts val="0"/>
              </a:spcBef>
              <a:spcAft>
                <a:spcPts val="0"/>
              </a:spcAft>
              <a:buClr>
                <a:schemeClr val="lt2"/>
              </a:buClr>
              <a:buSzPts val="5200"/>
              <a:buFont typeface="Merriweather"/>
              <a:buNone/>
              <a:defRPr sz="5200" b="1" i="0" u="none" strike="noStrike" cap="none">
                <a:solidFill>
                  <a:schemeClr val="lt2"/>
                </a:solidFill>
                <a:latin typeface="Merriweather"/>
                <a:ea typeface="Merriweather"/>
                <a:cs typeface="Merriweather"/>
                <a:sym typeface="Merriweather"/>
              </a:defRPr>
            </a:lvl9pPr>
          </a:lstStyle>
          <a:p>
            <a:r>
              <a:rPr lang="en-US" sz="7500" dirty="0">
                <a:solidFill>
                  <a:schemeClr val="tx1"/>
                </a:solidFill>
              </a:rPr>
              <a:t>THANK YOU</a:t>
            </a:r>
          </a:p>
        </p:txBody>
      </p:sp>
    </p:spTree>
    <p:extLst>
      <p:ext uri="{BB962C8B-B14F-4D97-AF65-F5344CB8AC3E}">
        <p14:creationId xmlns:p14="http://schemas.microsoft.com/office/powerpoint/2010/main" val="268959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iterate type="lt">
                                    <p:tmAbs val="50"/>
                                  </p:iterate>
                                  <p:childTnLst>
                                    <p:set>
                                      <p:cBhvr>
                                        <p:cTn id="6" dur="1" fill="hold">
                                          <p:stCondLst>
                                            <p:cond delay="0"/>
                                          </p:stCondLst>
                                        </p:cTn>
                                        <p:tgtEl>
                                          <p:spTgt spid="10"/>
                                        </p:tgtEl>
                                        <p:attrNameLst>
                                          <p:attrName>style.visibility</p:attrName>
                                        </p:attrNameLst>
                                      </p:cBhvr>
                                      <p:to>
                                        <p:strVal val="visible"/>
                                      </p:to>
                                    </p:set>
                                  </p:childTnLst>
                                </p:cTn>
                              </p:par>
                              <p:par>
                                <p:cTn id="7" presetID="26" presetClass="emph" presetSubtype="0" fill="hold" grpId="1" nodeType="withEffect">
                                  <p:stCondLst>
                                    <p:cond delay="500"/>
                                  </p:stCondLst>
                                  <p:iterate type="lt">
                                    <p:tmPct val="0"/>
                                  </p:iterate>
                                  <p:childTnLst>
                                    <p:animEffect transition="out" filter="fade">
                                      <p:cBhvr>
                                        <p:cTn id="8" dur="500" tmFilter="0, 0; .2, .5; .8, .5; 1, 0"/>
                                        <p:tgtEl>
                                          <p:spTgt spid="10"/>
                                        </p:tgtEl>
                                      </p:cBhvr>
                                    </p:animEffect>
                                    <p:animScale>
                                      <p:cBhvr>
                                        <p:cTn id="9"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5236" y="113879"/>
            <a:ext cx="10515600" cy="1325563"/>
          </a:xfrm>
        </p:spPr>
        <p:txBody>
          <a:bodyPr>
            <a:normAutofit/>
          </a:bodyPr>
          <a:lstStyle/>
          <a:p>
            <a:r>
              <a:rPr lang="en-US" sz="4000" b="1" dirty="0" smtClean="0">
                <a:solidFill>
                  <a:srgbClr val="000099"/>
                </a:solidFill>
                <a:latin typeface="Arial" panose="020B0604020202020204" pitchFamily="34" charset="0"/>
                <a:cs typeface="Arial" panose="020B0604020202020204" pitchFamily="34" charset="0"/>
              </a:rPr>
              <a:t>Overview of Abstract</a:t>
            </a:r>
            <a:endParaRPr lang="en-US" sz="4000" b="1" dirty="0">
              <a:solidFill>
                <a:srgbClr val="000099"/>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782320" y="1492562"/>
            <a:ext cx="10769600" cy="4725358"/>
          </a:xfrm>
        </p:spPr>
        <p:txBody>
          <a:bodyPr>
            <a:noAutofit/>
          </a:bodyPr>
          <a:lstStyle/>
          <a:p>
            <a:pPr marL="0" indent="0" algn="ctr">
              <a:buNone/>
            </a:pPr>
            <a:r>
              <a:rPr lang="en-US" sz="2200" b="1" dirty="0" smtClean="0">
                <a:solidFill>
                  <a:schemeClr val="bg2">
                    <a:lumMod val="10000"/>
                  </a:schemeClr>
                </a:solidFill>
                <a:latin typeface="Times New Roman" panose="02020603050405020304" pitchFamily="18" charset="0"/>
                <a:cs typeface="Times New Roman" panose="02020603050405020304" pitchFamily="18" charset="0"/>
              </a:rPr>
              <a:t>This study highlights the importance of addressing the socio-economic differences affecting food security across different regions.</a:t>
            </a:r>
          </a:p>
          <a:p>
            <a:pPr algn="just"/>
            <a:endParaRPr lang="en-US" sz="2100" dirty="0">
              <a:solidFill>
                <a:schemeClr val="bg2">
                  <a:lumMod val="10000"/>
                </a:schemeClr>
              </a:solidFill>
              <a:latin typeface="Times New Roman" panose="02020603050405020304" pitchFamily="18" charset="0"/>
              <a:cs typeface="Times New Roman" panose="02020603050405020304" pitchFamily="18" charset="0"/>
            </a:endParaRPr>
          </a:p>
          <a:p>
            <a:pPr algn="just"/>
            <a:r>
              <a:rPr lang="en-US" sz="2000" b="1" dirty="0" smtClean="0">
                <a:solidFill>
                  <a:schemeClr val="bg2">
                    <a:lumMod val="10000"/>
                  </a:schemeClr>
                </a:solidFill>
                <a:latin typeface="Times New Roman" panose="02020603050405020304" pitchFamily="18" charset="0"/>
                <a:cs typeface="Times New Roman" panose="02020603050405020304" pitchFamily="18" charset="0"/>
              </a:rPr>
              <a:t>Topic: </a:t>
            </a:r>
            <a:r>
              <a:rPr lang="en-US" sz="2000" dirty="0" smtClean="0">
                <a:solidFill>
                  <a:schemeClr val="bg2">
                    <a:lumMod val="10000"/>
                  </a:schemeClr>
                </a:solidFill>
                <a:latin typeface="Times New Roman" panose="02020603050405020304" pitchFamily="18" charset="0"/>
                <a:cs typeface="Times New Roman" panose="02020603050405020304" pitchFamily="18" charset="0"/>
              </a:rPr>
              <a:t>Comparative analysis of food security in rural and urban areas.</a:t>
            </a:r>
          </a:p>
          <a:p>
            <a:pPr marL="0" indent="0" algn="just">
              <a:buNone/>
            </a:pPr>
            <a:endParaRPr lang="en-US" sz="2000" dirty="0" smtClean="0">
              <a:solidFill>
                <a:schemeClr val="tx1">
                  <a:lumMod val="95000"/>
                  <a:lumOff val="5000"/>
                </a:schemeClr>
              </a:solidFill>
              <a:latin typeface="Times New Roman" panose="02020603050405020304" pitchFamily="18" charset="0"/>
              <a:cs typeface="Times New Roman" panose="02020603050405020304" pitchFamily="18" charset="0"/>
            </a:endParaRPr>
          </a:p>
          <a:p>
            <a:pPr algn="just"/>
            <a:r>
              <a:rPr lang="en-US" sz="2000" b="1" dirty="0" smtClean="0">
                <a:solidFill>
                  <a:schemeClr val="bg2">
                    <a:lumMod val="10000"/>
                  </a:schemeClr>
                </a:solidFill>
                <a:latin typeface="Times New Roman" panose="02020603050405020304" pitchFamily="18" charset="0"/>
                <a:cs typeface="Times New Roman" panose="02020603050405020304" pitchFamily="18" charset="0"/>
              </a:rPr>
              <a:t>Focus: </a:t>
            </a:r>
            <a:r>
              <a:rPr lang="en-US" sz="2000" dirty="0" smtClean="0">
                <a:solidFill>
                  <a:schemeClr val="bg2">
                    <a:lumMod val="10000"/>
                  </a:schemeClr>
                </a:solidFill>
                <a:latin typeface="Times New Roman" panose="02020603050405020304" pitchFamily="18" charset="0"/>
                <a:cs typeface="Times New Roman" panose="02020603050405020304" pitchFamily="18" charset="0"/>
              </a:rPr>
              <a:t>Variations in food security based on geographical locations, socio-economic condition and infrastructure differences.</a:t>
            </a:r>
          </a:p>
          <a:p>
            <a:pPr algn="just"/>
            <a:endParaRPr lang="en-US" sz="2000" dirty="0" smtClean="0">
              <a:solidFill>
                <a:schemeClr val="bg2">
                  <a:lumMod val="10000"/>
                </a:schemeClr>
              </a:solidFill>
              <a:latin typeface="Times New Roman" panose="02020603050405020304" pitchFamily="18" charset="0"/>
              <a:cs typeface="Times New Roman" panose="02020603050405020304" pitchFamily="18" charset="0"/>
            </a:endParaRPr>
          </a:p>
          <a:p>
            <a:pPr algn="just"/>
            <a:r>
              <a:rPr lang="en-US" sz="2000" b="1" dirty="0" smtClean="0">
                <a:solidFill>
                  <a:schemeClr val="bg2">
                    <a:lumMod val="10000"/>
                  </a:schemeClr>
                </a:solidFill>
                <a:latin typeface="Times New Roman" panose="02020603050405020304" pitchFamily="18" charset="0"/>
                <a:cs typeface="Times New Roman" panose="02020603050405020304" pitchFamily="18" charset="0"/>
              </a:rPr>
              <a:t>Key Factors: </a:t>
            </a:r>
            <a:r>
              <a:rPr lang="en-US" sz="2000" dirty="0" smtClean="0">
                <a:solidFill>
                  <a:schemeClr val="bg2">
                    <a:lumMod val="10000"/>
                  </a:schemeClr>
                </a:solidFill>
                <a:latin typeface="Times New Roman" panose="02020603050405020304" pitchFamily="18" charset="0"/>
                <a:cs typeface="Times New Roman" panose="02020603050405020304" pitchFamily="18" charset="0"/>
              </a:rPr>
              <a:t>Rural areas face more food insecurity due to poverty, poor infrastructure and market access, while urban areas deal with high living costs and unemployment.</a:t>
            </a:r>
          </a:p>
          <a:p>
            <a:pPr marL="0" indent="0" algn="just">
              <a:buNone/>
            </a:pPr>
            <a:endParaRPr lang="en-US" sz="2000" dirty="0" smtClean="0">
              <a:solidFill>
                <a:schemeClr val="bg2">
                  <a:lumMod val="10000"/>
                </a:schemeClr>
              </a:solidFill>
              <a:latin typeface="Times New Roman" panose="02020603050405020304" pitchFamily="18" charset="0"/>
              <a:cs typeface="Times New Roman" panose="02020603050405020304" pitchFamily="18" charset="0"/>
            </a:endParaRPr>
          </a:p>
          <a:p>
            <a:pPr algn="just"/>
            <a:r>
              <a:rPr lang="en-US" sz="2000" b="1" dirty="0" smtClean="0">
                <a:solidFill>
                  <a:schemeClr val="bg2">
                    <a:lumMod val="10000"/>
                  </a:schemeClr>
                </a:solidFill>
                <a:latin typeface="Times New Roman" panose="02020603050405020304" pitchFamily="18" charset="0"/>
                <a:cs typeface="Times New Roman" panose="02020603050405020304" pitchFamily="18" charset="0"/>
              </a:rPr>
              <a:t>Study Objective: </a:t>
            </a:r>
            <a:r>
              <a:rPr lang="en-US" sz="2000" dirty="0" smtClean="0">
                <a:solidFill>
                  <a:schemeClr val="bg2">
                    <a:lumMod val="10000"/>
                  </a:schemeClr>
                </a:solidFill>
                <a:latin typeface="Times New Roman" panose="02020603050405020304" pitchFamily="18" charset="0"/>
                <a:cs typeface="Times New Roman" panose="02020603050405020304" pitchFamily="18" charset="0"/>
              </a:rPr>
              <a:t>To statistically compare food security between rural and urban regions in Bangladesh.</a:t>
            </a:r>
          </a:p>
          <a:p>
            <a:pPr algn="just"/>
            <a:endParaRPr lang="en-US" sz="2100" dirty="0" smtClean="0">
              <a:solidFill>
                <a:schemeClr val="bg2">
                  <a:lumMod val="10000"/>
                </a:schemeClr>
              </a:solidFill>
            </a:endParaRPr>
          </a:p>
          <a:p>
            <a:pPr algn="just"/>
            <a:endParaRPr lang="en-US" sz="2100" dirty="0">
              <a:solidFill>
                <a:schemeClr val="bg2">
                  <a:lumMod val="10000"/>
                </a:schemeClr>
              </a:solidFill>
            </a:endParaRPr>
          </a:p>
        </p:txBody>
      </p:sp>
      <p:pic>
        <p:nvPicPr>
          <p:cNvPr id="7" name="Picture 6">
            <a:extLst>
              <a:ext uri="{FF2B5EF4-FFF2-40B4-BE49-F238E27FC236}">
                <a16:creationId xmlns:a16="http://schemas.microsoft.com/office/drawing/2014/main" id="{262C5D43-4472-4323-BCFE-F3B7F8DC8FF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677400" y="-304801"/>
            <a:ext cx="2651761" cy="2162925"/>
          </a:xfrm>
          <a:prstGeom prst="rect">
            <a:avLst/>
          </a:prstGeom>
        </p:spPr>
      </p:pic>
      <p:pic>
        <p:nvPicPr>
          <p:cNvPr id="9" name="Picture 8">
            <a:extLst>
              <a:ext uri="{FF2B5EF4-FFF2-40B4-BE49-F238E27FC236}">
                <a16:creationId xmlns:a16="http://schemas.microsoft.com/office/drawing/2014/main" id="{C1F52433-2E3C-4C7B-9517-5656F8F94F04}"/>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781887" y="6326264"/>
            <a:ext cx="5104661" cy="531736"/>
          </a:xfrm>
          <a:prstGeom prst="rect">
            <a:avLst/>
          </a:prstGeom>
        </p:spPr>
      </p:pic>
    </p:spTree>
    <p:extLst>
      <p:ext uri="{BB962C8B-B14F-4D97-AF65-F5344CB8AC3E}">
        <p14:creationId xmlns:p14="http://schemas.microsoft.com/office/powerpoint/2010/main" val="2999191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1000"/>
                                        <p:tgtEl>
                                          <p:spTgt spid="3">
                                            <p:txEl>
                                              <p:pRg st="4" end="4"/>
                                            </p:txEl>
                                          </p:spTgt>
                                        </p:tgtEl>
                                      </p:cBhvr>
                                    </p:animEffect>
                                    <p:anim calcmode="lin" valueType="num">
                                      <p:cBhvr>
                                        <p:cTn id="2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1000"/>
                                        <p:tgtEl>
                                          <p:spTgt spid="3">
                                            <p:txEl>
                                              <p:pRg st="6" end="6"/>
                                            </p:txEl>
                                          </p:spTgt>
                                        </p:tgtEl>
                                      </p:cBhvr>
                                    </p:animEffect>
                                    <p:anim calcmode="lin" valueType="num">
                                      <p:cBhvr>
                                        <p:cTn id="2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1000"/>
                                        <p:tgtEl>
                                          <p:spTgt spid="3">
                                            <p:txEl>
                                              <p:pRg st="8" end="8"/>
                                            </p:txEl>
                                          </p:spTgt>
                                        </p:tgtEl>
                                      </p:cBhvr>
                                    </p:animEffect>
                                    <p:anim calcmode="lin" valueType="num">
                                      <p:cBhvr>
                                        <p:cTn id="3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45776" y="52937"/>
            <a:ext cx="10515600" cy="1325563"/>
          </a:xfrm>
        </p:spPr>
        <p:txBody>
          <a:bodyPr>
            <a:normAutofit/>
          </a:bodyPr>
          <a:lstStyle/>
          <a:p>
            <a:r>
              <a:rPr lang="en-US" b="1" dirty="0">
                <a:solidFill>
                  <a:srgbClr val="000099"/>
                </a:solidFill>
                <a:latin typeface="Arial" panose="020B0604020202020204" pitchFamily="34" charset="0"/>
                <a:cs typeface="Arial" panose="020B0604020202020204" pitchFamily="34" charset="0"/>
              </a:rPr>
              <a:t>Background of the study</a:t>
            </a:r>
          </a:p>
        </p:txBody>
      </p:sp>
      <p:sp>
        <p:nvSpPr>
          <p:cNvPr id="3" name="Content Placeholder 2"/>
          <p:cNvSpPr>
            <a:spLocks noGrp="1"/>
          </p:cNvSpPr>
          <p:nvPr>
            <p:ph idx="1"/>
          </p:nvPr>
        </p:nvSpPr>
        <p:spPr>
          <a:xfrm>
            <a:off x="1166949" y="1874892"/>
            <a:ext cx="9622972" cy="3872769"/>
          </a:xfrm>
        </p:spPr>
        <p:txBody>
          <a:bodyPr>
            <a:normAutofit/>
          </a:bodyPr>
          <a:lstStyle/>
          <a:p>
            <a:r>
              <a:rPr lang="en-US" sz="2000" b="1" dirty="0" smtClean="0">
                <a:latin typeface="Times New Roman" panose="02020603050405020304" pitchFamily="18" charset="0"/>
                <a:cs typeface="Times New Roman" panose="02020603050405020304" pitchFamily="18" charset="0"/>
              </a:rPr>
              <a:t>Definition of </a:t>
            </a:r>
            <a:r>
              <a:rPr lang="en-US" sz="2000" b="1" dirty="0">
                <a:latin typeface="Times New Roman" panose="02020603050405020304" pitchFamily="18" charset="0"/>
                <a:cs typeface="Times New Roman" panose="02020603050405020304" pitchFamily="18" charset="0"/>
              </a:rPr>
              <a:t>f</a:t>
            </a:r>
            <a:r>
              <a:rPr lang="en-US" sz="2000" b="1" dirty="0" smtClean="0">
                <a:latin typeface="Times New Roman" panose="02020603050405020304" pitchFamily="18" charset="0"/>
                <a:cs typeface="Times New Roman" panose="02020603050405020304" pitchFamily="18" charset="0"/>
              </a:rPr>
              <a:t>ood security</a:t>
            </a:r>
          </a:p>
          <a:p>
            <a:endParaRPr lang="en-US" sz="2000" b="1" dirty="0" smtClean="0">
              <a:latin typeface="Times New Roman" panose="02020603050405020304" pitchFamily="18" charset="0"/>
              <a:cs typeface="Times New Roman" panose="02020603050405020304" pitchFamily="18" charset="0"/>
            </a:endParaRPr>
          </a:p>
          <a:p>
            <a:r>
              <a:rPr lang="en-US" sz="2000" b="1" dirty="0" smtClean="0">
                <a:latin typeface="Times New Roman" panose="02020603050405020304" pitchFamily="18" charset="0"/>
                <a:cs typeface="Times New Roman" panose="02020603050405020304" pitchFamily="18" charset="0"/>
              </a:rPr>
              <a:t>Rural vs urban food security</a:t>
            </a:r>
          </a:p>
          <a:p>
            <a:endParaRPr lang="en-US" sz="2000" b="1" dirty="0">
              <a:latin typeface="Times New Roman" panose="02020603050405020304" pitchFamily="18" charset="0"/>
              <a:cs typeface="Times New Roman" panose="02020603050405020304" pitchFamily="18" charset="0"/>
            </a:endParaRPr>
          </a:p>
          <a:p>
            <a:r>
              <a:rPr lang="en-US" sz="2000" b="1" dirty="0" smtClean="0">
                <a:latin typeface="Times New Roman" panose="02020603050405020304" pitchFamily="18" charset="0"/>
                <a:cs typeface="Times New Roman" panose="02020603050405020304" pitchFamily="18" charset="0"/>
              </a:rPr>
              <a:t>Factors affecting food security </a:t>
            </a:r>
          </a:p>
          <a:p>
            <a:endParaRPr lang="en-US" sz="2000" b="1" dirty="0" smtClean="0">
              <a:latin typeface="Times New Roman" panose="02020603050405020304" pitchFamily="18" charset="0"/>
              <a:cs typeface="Times New Roman" panose="02020603050405020304" pitchFamily="18" charset="0"/>
            </a:endParaRPr>
          </a:p>
          <a:p>
            <a:r>
              <a:rPr lang="en-US" sz="2000" b="1" dirty="0" smtClean="0">
                <a:latin typeface="Times New Roman" panose="02020603050405020304" pitchFamily="18" charset="0"/>
                <a:cs typeface="Times New Roman" panose="02020603050405020304" pitchFamily="18" charset="0"/>
              </a:rPr>
              <a:t>Study objective</a:t>
            </a:r>
          </a:p>
          <a:p>
            <a:endParaRPr lang="en-US" sz="2000" b="1" dirty="0">
              <a:latin typeface="Times New Roman" panose="02020603050405020304" pitchFamily="18" charset="0"/>
              <a:cs typeface="Times New Roman" panose="02020603050405020304" pitchFamily="18" charset="0"/>
            </a:endParaRPr>
          </a:p>
          <a:p>
            <a:r>
              <a:rPr lang="en-US" sz="2000" b="1" dirty="0" smtClean="0">
                <a:latin typeface="Times New Roman" panose="02020603050405020304" pitchFamily="18" charset="0"/>
                <a:cs typeface="Times New Roman" panose="02020603050405020304" pitchFamily="18" charset="0"/>
              </a:rPr>
              <a:t>Data source</a:t>
            </a:r>
          </a:p>
          <a:p>
            <a:pPr lvl="1"/>
            <a:endParaRPr lang="en-US" sz="16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61F913BB-946A-40AD-B0C6-2C79E0E96F8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677400" y="-304801"/>
            <a:ext cx="2651761" cy="2162925"/>
          </a:xfrm>
          <a:prstGeom prst="rect">
            <a:avLst/>
          </a:prstGeom>
        </p:spPr>
      </p:pic>
      <p:pic>
        <p:nvPicPr>
          <p:cNvPr id="6" name="Picture 5">
            <a:extLst>
              <a:ext uri="{FF2B5EF4-FFF2-40B4-BE49-F238E27FC236}">
                <a16:creationId xmlns:a16="http://schemas.microsoft.com/office/drawing/2014/main" id="{58DCF66C-DBA8-4996-AA22-CD3DC3AACF9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781887" y="6326264"/>
            <a:ext cx="5104661" cy="531736"/>
          </a:xfrm>
          <a:prstGeom prst="rect">
            <a:avLst/>
          </a:prstGeom>
        </p:spPr>
      </p:pic>
    </p:spTree>
    <p:extLst>
      <p:ext uri="{BB962C8B-B14F-4D97-AF65-F5344CB8AC3E}">
        <p14:creationId xmlns:p14="http://schemas.microsoft.com/office/powerpoint/2010/main" val="1898167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1000"/>
                                        <p:tgtEl>
                                          <p:spTgt spid="3">
                                            <p:txEl>
                                              <p:pRg st="6" end="6"/>
                                            </p:txEl>
                                          </p:spTgt>
                                        </p:tgtEl>
                                      </p:cBhvr>
                                    </p:animEffect>
                                    <p:anim calcmode="lin" valueType="num">
                                      <p:cBhvr>
                                        <p:cTn id="2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1000"/>
                                        <p:tgtEl>
                                          <p:spTgt spid="3">
                                            <p:txEl>
                                              <p:pRg st="8" end="8"/>
                                            </p:txEl>
                                          </p:spTgt>
                                        </p:tgtEl>
                                      </p:cBhvr>
                                    </p:animEffect>
                                    <p:anim calcmode="lin" valueType="num">
                                      <p:cBhvr>
                                        <p:cTn id="3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91988" y="216835"/>
            <a:ext cx="10515600" cy="1325563"/>
          </a:xfrm>
        </p:spPr>
        <p:txBody>
          <a:bodyPr/>
          <a:lstStyle/>
          <a:p>
            <a:r>
              <a:rPr lang="en-US" b="1" dirty="0">
                <a:solidFill>
                  <a:srgbClr val="000099"/>
                </a:solidFill>
                <a:latin typeface="Arial" panose="020B0604020202020204" pitchFamily="34" charset="0"/>
                <a:cs typeface="Arial" panose="020B0604020202020204" pitchFamily="34" charset="0"/>
              </a:rPr>
              <a:t>Objective of the study</a:t>
            </a:r>
            <a:endParaRPr lang="en-US" i="1" dirty="0"/>
          </a:p>
        </p:txBody>
      </p:sp>
      <p:sp>
        <p:nvSpPr>
          <p:cNvPr id="3" name="Content Placeholder 2"/>
          <p:cNvSpPr>
            <a:spLocks noGrp="1"/>
          </p:cNvSpPr>
          <p:nvPr>
            <p:ph idx="1"/>
          </p:nvPr>
        </p:nvSpPr>
        <p:spPr>
          <a:xfrm>
            <a:off x="891988" y="1687793"/>
            <a:ext cx="7063292" cy="3800307"/>
          </a:xfrm>
        </p:spPr>
        <p:txBody>
          <a:bodyPr>
            <a:noAutofit/>
          </a:bodyPr>
          <a:lstStyle/>
          <a:p>
            <a:pPr algn="just"/>
            <a:r>
              <a:rPr lang="en-US" sz="1800" dirty="0" smtClean="0">
                <a:latin typeface="Times New Roman" panose="02020603050405020304" pitchFamily="18" charset="0"/>
                <a:cs typeface="Times New Roman" panose="02020603050405020304" pitchFamily="18" charset="0"/>
              </a:rPr>
              <a:t>To conduct a comparative analysis of food security levels in rural and urban areas of Bangladesh.</a:t>
            </a:r>
          </a:p>
          <a:p>
            <a:pPr algn="just"/>
            <a:endParaRPr lang="en-US" sz="1800" dirty="0" smtClean="0">
              <a:latin typeface="Times New Roman" panose="02020603050405020304" pitchFamily="18" charset="0"/>
              <a:cs typeface="Times New Roman" panose="02020603050405020304" pitchFamily="18" charset="0"/>
            </a:endParaRPr>
          </a:p>
          <a:p>
            <a:pPr algn="just"/>
            <a:r>
              <a:rPr lang="en-US" sz="1800" dirty="0" smtClean="0">
                <a:latin typeface="Times New Roman" panose="02020603050405020304" pitchFamily="18" charset="0"/>
                <a:cs typeface="Times New Roman" panose="02020603050405020304" pitchFamily="18" charset="0"/>
              </a:rPr>
              <a:t>To identify the unique challenges faced by rural and urban populations in terms of access to sufficient, safe and nutritious food.</a:t>
            </a:r>
          </a:p>
          <a:p>
            <a:pPr algn="just"/>
            <a:endParaRPr lang="en-US" sz="1800" dirty="0" smtClean="0">
              <a:latin typeface="Times New Roman" panose="02020603050405020304" pitchFamily="18" charset="0"/>
              <a:cs typeface="Times New Roman" panose="02020603050405020304" pitchFamily="18" charset="0"/>
            </a:endParaRPr>
          </a:p>
          <a:p>
            <a:pPr algn="just"/>
            <a:r>
              <a:rPr lang="en-US" sz="1800" dirty="0" smtClean="0">
                <a:latin typeface="Times New Roman" panose="02020603050405020304" pitchFamily="18" charset="0"/>
                <a:cs typeface="Times New Roman" panose="02020603050405020304" pitchFamily="18" charset="0"/>
              </a:rPr>
              <a:t>To analyze key factors such as household dwelling types, sources of drinking water, household income and other socio-economic aspects that impact food security.</a:t>
            </a:r>
          </a:p>
          <a:p>
            <a:pPr algn="just"/>
            <a:endParaRPr lang="en-US" sz="1800" dirty="0" smtClean="0">
              <a:latin typeface="Times New Roman" panose="02020603050405020304" pitchFamily="18" charset="0"/>
              <a:cs typeface="Times New Roman" panose="02020603050405020304" pitchFamily="18" charset="0"/>
            </a:endParaRPr>
          </a:p>
          <a:p>
            <a:pPr algn="just"/>
            <a:r>
              <a:rPr lang="en-US" sz="1800" smtClean="0">
                <a:latin typeface="Times New Roman" panose="02020603050405020304" pitchFamily="18" charset="0"/>
                <a:cs typeface="Times New Roman" panose="02020603050405020304" pitchFamily="18" charset="0"/>
              </a:rPr>
              <a:t>To utilize </a:t>
            </a:r>
            <a:r>
              <a:rPr lang="en-US" sz="1800" dirty="0" smtClean="0">
                <a:latin typeface="Times New Roman" panose="02020603050405020304" pitchFamily="18" charset="0"/>
                <a:cs typeface="Times New Roman" panose="02020603050405020304" pitchFamily="18" charset="0"/>
              </a:rPr>
              <a:t>this analysis to inform policies and recommend targeted strategies that can improve food security for both rural and urban populations in Bangladesh.</a:t>
            </a:r>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198D2D46-220B-4FB8-B05C-90FBC7E1048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677400" y="-304801"/>
            <a:ext cx="2651761" cy="2162925"/>
          </a:xfrm>
          <a:prstGeom prst="rect">
            <a:avLst/>
          </a:prstGeom>
        </p:spPr>
      </p:pic>
      <p:pic>
        <p:nvPicPr>
          <p:cNvPr id="7" name="Picture 6">
            <a:extLst>
              <a:ext uri="{FF2B5EF4-FFF2-40B4-BE49-F238E27FC236}">
                <a16:creationId xmlns:a16="http://schemas.microsoft.com/office/drawing/2014/main" id="{F3B2BF8A-E482-411C-AD11-C7DE0851DAF0}"/>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781887" y="6326264"/>
            <a:ext cx="5104661" cy="531736"/>
          </a:xfrm>
          <a:prstGeom prst="rect">
            <a:avLst/>
          </a:prstGeom>
        </p:spPr>
      </p:pic>
      <p:sp>
        <p:nvSpPr>
          <p:cNvPr id="8" name="Oval 7"/>
          <p:cNvSpPr/>
          <p:nvPr/>
        </p:nvSpPr>
        <p:spPr>
          <a:xfrm>
            <a:off x="8310880" y="1828800"/>
            <a:ext cx="3708400" cy="3606800"/>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4504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1000"/>
                                        <p:tgtEl>
                                          <p:spTgt spid="3">
                                            <p:txEl>
                                              <p:pRg st="6" end="6"/>
                                            </p:txEl>
                                          </p:spTgt>
                                        </p:tgtEl>
                                      </p:cBhvr>
                                    </p:animEffect>
                                    <p:anim calcmode="lin" valueType="num">
                                      <p:cBhvr>
                                        <p:cTn id="2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000099"/>
                </a:solidFill>
                <a:latin typeface="Arial" panose="020B0604020202020204" pitchFamily="34" charset="0"/>
                <a:cs typeface="Arial" panose="020B0604020202020204" pitchFamily="34" charset="0"/>
              </a:rPr>
              <a:t>Methods and methodology</a:t>
            </a:r>
          </a:p>
        </p:txBody>
      </p:sp>
      <p:sp>
        <p:nvSpPr>
          <p:cNvPr id="3" name="Content Placeholder 2"/>
          <p:cNvSpPr>
            <a:spLocks noGrp="1"/>
          </p:cNvSpPr>
          <p:nvPr>
            <p:ph idx="1"/>
          </p:nvPr>
        </p:nvSpPr>
        <p:spPr>
          <a:xfrm>
            <a:off x="838199" y="1732633"/>
            <a:ext cx="10394660" cy="4282273"/>
          </a:xfrm>
        </p:spPr>
        <p:txBody>
          <a:bodyPr>
            <a:normAutofit lnSpcReduction="10000"/>
          </a:bodyPr>
          <a:lstStyle/>
          <a:p>
            <a:pPr algn="just"/>
            <a:r>
              <a:rPr lang="en-US" sz="3500" b="1" dirty="0" smtClean="0">
                <a:latin typeface="Times New Roman" panose="02020603050405020304" pitchFamily="18" charset="0"/>
                <a:ea typeface="Verdana" panose="020B0604030504040204" pitchFamily="34" charset="0"/>
                <a:cs typeface="Times New Roman" panose="02020603050405020304" pitchFamily="18" charset="0"/>
              </a:rPr>
              <a:t>Data Source</a:t>
            </a:r>
          </a:p>
          <a:p>
            <a:pPr lvl="1" algn="just"/>
            <a:r>
              <a:rPr lang="en-US" sz="2000" dirty="0">
                <a:latin typeface="Times New Roman" panose="02020603050405020304" pitchFamily="18" charset="0"/>
                <a:ea typeface="Verdana" panose="020B0604030504040204" pitchFamily="34" charset="0"/>
                <a:cs typeface="Times New Roman" panose="02020603050405020304" pitchFamily="18" charset="0"/>
              </a:rPr>
              <a:t>Collected from the Bangladesh Bureau of Statistics’ Food Security Statistics (2022-2023</a:t>
            </a:r>
            <a:r>
              <a:rPr lang="en-US" sz="2000" dirty="0" smtClean="0">
                <a:latin typeface="Times New Roman" panose="02020603050405020304" pitchFamily="18" charset="0"/>
                <a:ea typeface="Verdana" panose="020B0604030504040204" pitchFamily="34" charset="0"/>
                <a:cs typeface="Times New Roman" panose="02020603050405020304" pitchFamily="18" charset="0"/>
              </a:rPr>
              <a:t>).</a:t>
            </a:r>
          </a:p>
          <a:p>
            <a:pPr lvl="1" algn="just"/>
            <a:endParaRPr lang="en-US" sz="1600" dirty="0" smtClean="0">
              <a:latin typeface="Times New Roman" panose="02020603050405020304" pitchFamily="18" charset="0"/>
              <a:ea typeface="Verdana" panose="020B0604030504040204" pitchFamily="34" charset="0"/>
              <a:cs typeface="Times New Roman" panose="02020603050405020304" pitchFamily="18" charset="0"/>
            </a:endParaRPr>
          </a:p>
          <a:p>
            <a:pPr marL="457200" lvl="1" indent="0" algn="just">
              <a:buNone/>
            </a:pPr>
            <a:endParaRPr lang="en-US" sz="1600" dirty="0" smtClean="0">
              <a:latin typeface="Times New Roman" panose="02020603050405020304" pitchFamily="18" charset="0"/>
              <a:ea typeface="Verdana" panose="020B0604030504040204" pitchFamily="34" charset="0"/>
              <a:cs typeface="Times New Roman" panose="02020603050405020304" pitchFamily="18" charset="0"/>
            </a:endParaRPr>
          </a:p>
          <a:p>
            <a:pPr algn="just"/>
            <a:r>
              <a:rPr lang="en-US" sz="3500" b="1" dirty="0" smtClean="0">
                <a:latin typeface="Times New Roman" panose="02020603050405020304" pitchFamily="18" charset="0"/>
                <a:ea typeface="Verdana" panose="020B0604030504040204" pitchFamily="34" charset="0"/>
                <a:cs typeface="Times New Roman" panose="02020603050405020304" pitchFamily="18" charset="0"/>
              </a:rPr>
              <a:t>Sample Population</a:t>
            </a:r>
          </a:p>
          <a:p>
            <a:pPr lvl="1" algn="just"/>
            <a:r>
              <a:rPr lang="en-US" sz="2000" dirty="0" smtClean="0">
                <a:latin typeface="Times New Roman" panose="02020603050405020304" pitchFamily="18" charset="0"/>
                <a:ea typeface="Verdana" panose="020B0604030504040204" pitchFamily="34" charset="0"/>
                <a:cs typeface="Times New Roman" panose="02020603050405020304" pitchFamily="18" charset="0"/>
              </a:rPr>
              <a:t>Representative samples from rural and urban populations across eight divisions: Barisal, Chattogram, Dhaka, Khulna, Mymensingh, Rajshahi, Rangpur, Sylhet.</a:t>
            </a:r>
          </a:p>
          <a:p>
            <a:pPr lvl="1" algn="just"/>
            <a:endParaRPr lang="en-US" sz="1600" dirty="0" smtClean="0">
              <a:latin typeface="Times New Roman" panose="02020603050405020304" pitchFamily="18" charset="0"/>
              <a:ea typeface="Verdana" panose="020B0604030504040204" pitchFamily="34" charset="0"/>
              <a:cs typeface="Times New Roman" panose="02020603050405020304" pitchFamily="18" charset="0"/>
            </a:endParaRPr>
          </a:p>
          <a:p>
            <a:pPr lvl="1" algn="just"/>
            <a:endParaRPr lang="en-US" sz="1600" dirty="0">
              <a:latin typeface="Times New Roman" panose="02020603050405020304" pitchFamily="18" charset="0"/>
              <a:ea typeface="Verdana" panose="020B0604030504040204" pitchFamily="34" charset="0"/>
              <a:cs typeface="Times New Roman" panose="02020603050405020304" pitchFamily="18" charset="0"/>
            </a:endParaRPr>
          </a:p>
          <a:p>
            <a:pPr algn="just"/>
            <a:r>
              <a:rPr lang="en-US" sz="3500" b="1" dirty="0" smtClean="0">
                <a:latin typeface="Times New Roman" panose="02020603050405020304" pitchFamily="18" charset="0"/>
                <a:ea typeface="Verdana" panose="020B0604030504040204" pitchFamily="34" charset="0"/>
                <a:cs typeface="Times New Roman" panose="02020603050405020304" pitchFamily="18" charset="0"/>
              </a:rPr>
              <a:t>Key variables analyzed</a:t>
            </a:r>
          </a:p>
          <a:p>
            <a:pPr lvl="1" algn="just"/>
            <a:r>
              <a:rPr lang="en-US" sz="2000" dirty="0" smtClean="0">
                <a:latin typeface="Times New Roman" panose="02020603050405020304" pitchFamily="18" charset="0"/>
                <a:ea typeface="Verdana" panose="020B0604030504040204" pitchFamily="34" charset="0"/>
                <a:cs typeface="Times New Roman" panose="02020603050405020304" pitchFamily="18" charset="0"/>
              </a:rPr>
              <a:t>Household dwelling type, drinking water sources, primary income sources and socio-economic factors.</a:t>
            </a:r>
            <a:endParaRPr lang="en-US" sz="2000" dirty="0">
              <a:latin typeface="Times New Roman" panose="02020603050405020304" pitchFamily="18" charset="0"/>
              <a:ea typeface="Verdana" panose="020B0604030504040204" pitchFamily="34" charset="0"/>
              <a:cs typeface="Times New Roman" panose="02020603050405020304" pitchFamily="18" charset="0"/>
            </a:endParaRPr>
          </a:p>
          <a:p>
            <a:pPr algn="just"/>
            <a:endParaRPr lang="en-US" sz="2000" b="1" dirty="0" smtClean="0">
              <a:latin typeface="Times New Roman" panose="02020603050405020304" pitchFamily="18" charset="0"/>
              <a:ea typeface="Verdana" panose="020B060403050404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72F9B570-0493-41F6-9238-76B766831A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677400" y="-304801"/>
            <a:ext cx="2651761" cy="2162925"/>
          </a:xfrm>
          <a:prstGeom prst="rect">
            <a:avLst/>
          </a:prstGeom>
        </p:spPr>
      </p:pic>
      <p:pic>
        <p:nvPicPr>
          <p:cNvPr id="6" name="Picture 5">
            <a:extLst>
              <a:ext uri="{FF2B5EF4-FFF2-40B4-BE49-F238E27FC236}">
                <a16:creationId xmlns:a16="http://schemas.microsoft.com/office/drawing/2014/main" id="{3FBFCC83-AD57-4B5D-8DB6-72146C34A040}"/>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781887" y="6326264"/>
            <a:ext cx="5104661" cy="531736"/>
          </a:xfrm>
          <a:prstGeom prst="rect">
            <a:avLst/>
          </a:prstGeom>
        </p:spPr>
      </p:pic>
    </p:spTree>
    <p:extLst>
      <p:ext uri="{BB962C8B-B14F-4D97-AF65-F5344CB8AC3E}">
        <p14:creationId xmlns:p14="http://schemas.microsoft.com/office/powerpoint/2010/main" val="3391900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1000"/>
                                        <p:tgtEl>
                                          <p:spTgt spid="3">
                                            <p:txEl>
                                              <p:pRg st="4" end="4"/>
                                            </p:txEl>
                                          </p:spTgt>
                                        </p:tgtEl>
                                      </p:cBhvr>
                                    </p:animEffect>
                                    <p:anim calcmode="lin" valueType="num">
                                      <p:cBhvr>
                                        <p:cTn id="2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1000"/>
                                        <p:tgtEl>
                                          <p:spTgt spid="3">
                                            <p:txEl>
                                              <p:pRg st="5" end="5"/>
                                            </p:txEl>
                                          </p:spTgt>
                                        </p:tgtEl>
                                      </p:cBhvr>
                                    </p:animEffect>
                                    <p:anim calcmode="lin" valueType="num">
                                      <p:cBhvr>
                                        <p:cTn id="2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1000"/>
                                        <p:tgtEl>
                                          <p:spTgt spid="3">
                                            <p:txEl>
                                              <p:pRg st="8" end="8"/>
                                            </p:txEl>
                                          </p:spTgt>
                                        </p:tgtEl>
                                      </p:cBhvr>
                                    </p:animEffect>
                                    <p:anim calcmode="lin" valueType="num">
                                      <p:cBhvr>
                                        <p:cTn id="3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8" end="8"/>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1000"/>
                                        <p:tgtEl>
                                          <p:spTgt spid="3">
                                            <p:txEl>
                                              <p:pRg st="9" end="9"/>
                                            </p:txEl>
                                          </p:spTgt>
                                        </p:tgtEl>
                                      </p:cBhvr>
                                    </p:animEffect>
                                    <p:anim calcmode="lin" valueType="num">
                                      <p:cBhvr>
                                        <p:cTn id="37"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71510"/>
            <a:ext cx="10515600" cy="1325563"/>
          </a:xfrm>
        </p:spPr>
        <p:txBody>
          <a:bodyPr>
            <a:normAutofit/>
          </a:bodyPr>
          <a:lstStyle/>
          <a:p>
            <a:r>
              <a:rPr lang="en-US" b="1" dirty="0">
                <a:solidFill>
                  <a:srgbClr val="000099"/>
                </a:solidFill>
                <a:latin typeface="Arial" panose="020B0604020202020204" pitchFamily="34" charset="0"/>
                <a:cs typeface="Arial" panose="020B0604020202020204" pitchFamily="34" charset="0"/>
              </a:rPr>
              <a:t>Methods and methodology</a:t>
            </a:r>
          </a:p>
        </p:txBody>
      </p:sp>
      <p:sp>
        <p:nvSpPr>
          <p:cNvPr id="3" name="Content Placeholder 2"/>
          <p:cNvSpPr>
            <a:spLocks noGrp="1"/>
          </p:cNvSpPr>
          <p:nvPr>
            <p:ph idx="1"/>
          </p:nvPr>
        </p:nvSpPr>
        <p:spPr>
          <a:xfrm>
            <a:off x="838199" y="1576140"/>
            <a:ext cx="10210101" cy="4472323"/>
          </a:xfrm>
        </p:spPr>
        <p:txBody>
          <a:bodyPr>
            <a:normAutofit lnSpcReduction="10000"/>
          </a:bodyPr>
          <a:lstStyle/>
          <a:p>
            <a:pPr algn="just"/>
            <a:r>
              <a:rPr lang="en-US" sz="3200" b="1" dirty="0" smtClean="0">
                <a:latin typeface="Times New Roman" panose="02020603050405020304" pitchFamily="18" charset="0"/>
                <a:ea typeface="Verdana" panose="020B0604030504040204" pitchFamily="34" charset="0"/>
                <a:cs typeface="Times New Roman" panose="02020603050405020304" pitchFamily="18" charset="0"/>
              </a:rPr>
              <a:t>Data Collection Technique </a:t>
            </a:r>
          </a:p>
          <a:p>
            <a:pPr lvl="1" algn="just"/>
            <a:r>
              <a:rPr lang="en-US" sz="2000" dirty="0" smtClean="0">
                <a:latin typeface="Times New Roman" panose="02020603050405020304" pitchFamily="18" charset="0"/>
                <a:ea typeface="Verdana" panose="020B0604030504040204" pitchFamily="34" charset="0"/>
                <a:cs typeface="Times New Roman" panose="02020603050405020304" pitchFamily="18" charset="0"/>
              </a:rPr>
              <a:t>Comprehensive survey covering socio-economic and environmental factors influencing food security.</a:t>
            </a:r>
          </a:p>
          <a:p>
            <a:pPr lvl="1" algn="just"/>
            <a:endParaRPr lang="en-US" sz="1600" dirty="0">
              <a:latin typeface="Times New Roman" panose="02020603050405020304" pitchFamily="18" charset="0"/>
              <a:ea typeface="Verdana" panose="020B0604030504040204" pitchFamily="34" charset="0"/>
              <a:cs typeface="Times New Roman" panose="02020603050405020304" pitchFamily="18" charset="0"/>
            </a:endParaRPr>
          </a:p>
          <a:p>
            <a:pPr lvl="1" algn="just"/>
            <a:endParaRPr lang="en-US" sz="1600" dirty="0">
              <a:latin typeface="Times New Roman" panose="02020603050405020304" pitchFamily="18" charset="0"/>
              <a:ea typeface="Verdana" panose="020B0604030504040204" pitchFamily="34" charset="0"/>
              <a:cs typeface="Times New Roman" panose="02020603050405020304" pitchFamily="18" charset="0"/>
            </a:endParaRPr>
          </a:p>
          <a:p>
            <a:pPr algn="just"/>
            <a:r>
              <a:rPr lang="en-US" sz="3200" b="1" dirty="0" smtClean="0">
                <a:latin typeface="Times New Roman" panose="02020603050405020304" pitchFamily="18" charset="0"/>
                <a:ea typeface="Verdana" panose="020B0604030504040204" pitchFamily="34" charset="0"/>
                <a:cs typeface="Times New Roman" panose="02020603050405020304" pitchFamily="18" charset="0"/>
              </a:rPr>
              <a:t>Data analysis approach</a:t>
            </a:r>
          </a:p>
          <a:p>
            <a:pPr lvl="1" algn="just"/>
            <a:r>
              <a:rPr lang="en-US" sz="2000" dirty="0" smtClean="0">
                <a:latin typeface="Times New Roman" panose="02020603050405020304" pitchFamily="18" charset="0"/>
                <a:ea typeface="Verdana" panose="020B0604030504040204" pitchFamily="34" charset="0"/>
                <a:cs typeface="Times New Roman" panose="02020603050405020304" pitchFamily="18" charset="0"/>
              </a:rPr>
              <a:t>Statistical analysis including descriptive, comparative, and regression methods to highlight rural-urban disparities.</a:t>
            </a:r>
          </a:p>
          <a:p>
            <a:pPr lvl="1" algn="just"/>
            <a:endParaRPr lang="en-US" sz="1600" dirty="0">
              <a:latin typeface="Times New Roman" panose="02020603050405020304" pitchFamily="18" charset="0"/>
              <a:ea typeface="Verdana" panose="020B0604030504040204" pitchFamily="34" charset="0"/>
              <a:cs typeface="Times New Roman" panose="02020603050405020304" pitchFamily="18" charset="0"/>
            </a:endParaRPr>
          </a:p>
          <a:p>
            <a:pPr lvl="1" algn="just"/>
            <a:endParaRPr lang="en-US" sz="1600" dirty="0">
              <a:latin typeface="Times New Roman" panose="02020603050405020304" pitchFamily="18" charset="0"/>
              <a:ea typeface="Verdana" panose="020B0604030504040204" pitchFamily="34" charset="0"/>
              <a:cs typeface="Times New Roman" panose="02020603050405020304" pitchFamily="18" charset="0"/>
            </a:endParaRPr>
          </a:p>
          <a:p>
            <a:pPr algn="just"/>
            <a:r>
              <a:rPr lang="en-US" sz="3200" b="1" dirty="0" smtClean="0">
                <a:latin typeface="Times New Roman" panose="02020603050405020304" pitchFamily="18" charset="0"/>
                <a:ea typeface="Verdana" panose="020B0604030504040204" pitchFamily="34" charset="0"/>
                <a:cs typeface="Times New Roman" panose="02020603050405020304" pitchFamily="18" charset="0"/>
              </a:rPr>
              <a:t>Focus on food insecurity indicators</a:t>
            </a:r>
          </a:p>
          <a:p>
            <a:pPr lvl="1" algn="just"/>
            <a:r>
              <a:rPr lang="en-US" sz="2000" dirty="0" smtClean="0">
                <a:latin typeface="Times New Roman" panose="02020603050405020304" pitchFamily="18" charset="0"/>
                <a:ea typeface="Verdana" panose="020B0604030504040204" pitchFamily="34" charset="0"/>
                <a:cs typeface="Times New Roman" panose="02020603050405020304" pitchFamily="18" charset="0"/>
              </a:rPr>
              <a:t>Analysis of severe and moderate food insecurity by geographic location to identify high-risk areas and socio-economic factors.</a:t>
            </a:r>
            <a:endParaRPr lang="en-US" sz="2000" dirty="0">
              <a:latin typeface="Times New Roman" panose="02020603050405020304" pitchFamily="18" charset="0"/>
              <a:ea typeface="Verdana" panose="020B0604030504040204" pitchFamily="34" charset="0"/>
              <a:cs typeface="Times New Roman" panose="02020603050405020304" pitchFamily="18" charset="0"/>
            </a:endParaRPr>
          </a:p>
          <a:p>
            <a:pPr algn="just"/>
            <a:endParaRPr lang="en-US" sz="2000" b="1" dirty="0" smtClean="0">
              <a:latin typeface="Times New Roman" panose="02020603050405020304" pitchFamily="18" charset="0"/>
              <a:ea typeface="Verdana" panose="020B060403050404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72F9B570-0493-41F6-9238-76B766831A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677400" y="-304801"/>
            <a:ext cx="2651761" cy="2162925"/>
          </a:xfrm>
          <a:prstGeom prst="rect">
            <a:avLst/>
          </a:prstGeom>
        </p:spPr>
      </p:pic>
      <p:pic>
        <p:nvPicPr>
          <p:cNvPr id="6" name="Picture 5">
            <a:extLst>
              <a:ext uri="{FF2B5EF4-FFF2-40B4-BE49-F238E27FC236}">
                <a16:creationId xmlns:a16="http://schemas.microsoft.com/office/drawing/2014/main" id="{3FBFCC83-AD57-4B5D-8DB6-72146C34A040}"/>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781887" y="6326264"/>
            <a:ext cx="5104661" cy="531736"/>
          </a:xfrm>
          <a:prstGeom prst="rect">
            <a:avLst/>
          </a:prstGeom>
        </p:spPr>
      </p:pic>
    </p:spTree>
    <p:extLst>
      <p:ext uri="{BB962C8B-B14F-4D97-AF65-F5344CB8AC3E}">
        <p14:creationId xmlns:p14="http://schemas.microsoft.com/office/powerpoint/2010/main" val="256857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1000"/>
                                        <p:tgtEl>
                                          <p:spTgt spid="3">
                                            <p:txEl>
                                              <p:pRg st="4" end="4"/>
                                            </p:txEl>
                                          </p:spTgt>
                                        </p:tgtEl>
                                      </p:cBhvr>
                                    </p:animEffect>
                                    <p:anim calcmode="lin" valueType="num">
                                      <p:cBhvr>
                                        <p:cTn id="2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1000"/>
                                        <p:tgtEl>
                                          <p:spTgt spid="3">
                                            <p:txEl>
                                              <p:pRg st="5" end="5"/>
                                            </p:txEl>
                                          </p:spTgt>
                                        </p:tgtEl>
                                      </p:cBhvr>
                                    </p:animEffect>
                                    <p:anim calcmode="lin" valueType="num">
                                      <p:cBhvr>
                                        <p:cTn id="2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1000"/>
                                        <p:tgtEl>
                                          <p:spTgt spid="3">
                                            <p:txEl>
                                              <p:pRg st="8" end="8"/>
                                            </p:txEl>
                                          </p:spTgt>
                                        </p:tgtEl>
                                      </p:cBhvr>
                                    </p:animEffect>
                                    <p:anim calcmode="lin" valueType="num">
                                      <p:cBhvr>
                                        <p:cTn id="3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8" end="8"/>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1000"/>
                                        <p:tgtEl>
                                          <p:spTgt spid="3">
                                            <p:txEl>
                                              <p:pRg st="9" end="9"/>
                                            </p:txEl>
                                          </p:spTgt>
                                        </p:tgtEl>
                                      </p:cBhvr>
                                    </p:animEffect>
                                    <p:anim calcmode="lin" valueType="num">
                                      <p:cBhvr>
                                        <p:cTn id="37"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000099"/>
                </a:solidFill>
                <a:latin typeface="Arial" panose="020B0604020202020204" pitchFamily="34" charset="0"/>
                <a:cs typeface="Arial" panose="020B0604020202020204" pitchFamily="34" charset="0"/>
              </a:rPr>
              <a:t>Result and discussion</a:t>
            </a:r>
          </a:p>
        </p:txBody>
      </p:sp>
      <p:pic>
        <p:nvPicPr>
          <p:cNvPr id="8" name="Picture 7">
            <a:extLst>
              <a:ext uri="{FF2B5EF4-FFF2-40B4-BE49-F238E27FC236}">
                <a16:creationId xmlns:a16="http://schemas.microsoft.com/office/drawing/2014/main" id="{8D698BBC-AC23-423F-8288-AB25D125FC3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677400" y="-304801"/>
            <a:ext cx="2651761" cy="2162925"/>
          </a:xfrm>
          <a:prstGeom prst="rect">
            <a:avLst/>
          </a:prstGeom>
        </p:spPr>
      </p:pic>
      <p:pic>
        <p:nvPicPr>
          <p:cNvPr id="6" name="Picture 5">
            <a:extLst>
              <a:ext uri="{FF2B5EF4-FFF2-40B4-BE49-F238E27FC236}">
                <a16:creationId xmlns:a16="http://schemas.microsoft.com/office/drawing/2014/main" id="{7F10CB28-7293-4BE4-B71E-0780296B5F0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781887" y="6326264"/>
            <a:ext cx="5104661" cy="531736"/>
          </a:xfrm>
          <a:prstGeom prst="rect">
            <a:avLst/>
          </a:prstGeom>
        </p:spPr>
      </p:pic>
      <p:pic>
        <p:nvPicPr>
          <p:cNvPr id="7" name="Content Placeholder 6" descr="A graph of several blue rectangular bars&#10;&#10;Description automatically generated with medium confidence"/>
          <p:cNvPicPr>
            <a:picLocks noGrp="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3073858" y="1675804"/>
            <a:ext cx="5812689" cy="3261322"/>
          </a:xfrm>
          <a:prstGeom prst="rect">
            <a:avLst/>
          </a:prstGeom>
          <a:noFill/>
          <a:ln>
            <a:noFill/>
          </a:ln>
        </p:spPr>
      </p:pic>
      <p:sp>
        <p:nvSpPr>
          <p:cNvPr id="5" name="Rectangle 4"/>
          <p:cNvSpPr/>
          <p:nvPr/>
        </p:nvSpPr>
        <p:spPr>
          <a:xfrm>
            <a:off x="3073857" y="5144453"/>
            <a:ext cx="5812689" cy="685059"/>
          </a:xfrm>
          <a:prstGeom prst="rect">
            <a:avLst/>
          </a:prstGeom>
        </p:spPr>
        <p:txBody>
          <a:bodyPr wrap="square">
            <a:spAutoFit/>
          </a:bodyPr>
          <a:lstStyle/>
          <a:p>
            <a:pPr algn="ctr">
              <a:lnSpc>
                <a:spcPct val="107000"/>
              </a:lnSpc>
              <a:spcBef>
                <a:spcPts val="1200"/>
              </a:spcBef>
              <a:spcAft>
                <a:spcPts val="1200"/>
              </a:spcAft>
            </a:pPr>
            <a:r>
              <a:rPr lang="en-US" b="1"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Figure 1: Severe Insecurity (in percent of household) Situation by Residence</a:t>
            </a:r>
            <a:endParaRPr lang="en-GB" kern="100" dirty="0">
              <a:latin typeface="Aptos"/>
              <a:ea typeface="Aptos"/>
              <a:cs typeface="Times New Roman" panose="02020603050405020304" pitchFamily="18" charset="0"/>
            </a:endParaRPr>
          </a:p>
        </p:txBody>
      </p:sp>
    </p:spTree>
    <p:extLst>
      <p:ext uri="{BB962C8B-B14F-4D97-AF65-F5344CB8AC3E}">
        <p14:creationId xmlns:p14="http://schemas.microsoft.com/office/powerpoint/2010/main" val="22240514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000099"/>
                </a:solidFill>
                <a:latin typeface="Arial" panose="020B0604020202020204" pitchFamily="34" charset="0"/>
                <a:cs typeface="Arial" panose="020B0604020202020204" pitchFamily="34" charset="0"/>
              </a:rPr>
              <a:t>Result and discussion</a:t>
            </a:r>
          </a:p>
        </p:txBody>
      </p:sp>
      <p:pic>
        <p:nvPicPr>
          <p:cNvPr id="8" name="Picture 7">
            <a:extLst>
              <a:ext uri="{FF2B5EF4-FFF2-40B4-BE49-F238E27FC236}">
                <a16:creationId xmlns:a16="http://schemas.microsoft.com/office/drawing/2014/main" id="{8D698BBC-AC23-423F-8288-AB25D125FC3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677400" y="-304801"/>
            <a:ext cx="2651761" cy="2162925"/>
          </a:xfrm>
          <a:prstGeom prst="rect">
            <a:avLst/>
          </a:prstGeom>
        </p:spPr>
      </p:pic>
      <p:pic>
        <p:nvPicPr>
          <p:cNvPr id="6" name="Picture 5">
            <a:extLst>
              <a:ext uri="{FF2B5EF4-FFF2-40B4-BE49-F238E27FC236}">
                <a16:creationId xmlns:a16="http://schemas.microsoft.com/office/drawing/2014/main" id="{7F10CB28-7293-4BE4-B71E-0780296B5F0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781887" y="6326264"/>
            <a:ext cx="5104661" cy="531736"/>
          </a:xfrm>
          <a:prstGeom prst="rect">
            <a:avLst/>
          </a:prstGeom>
        </p:spPr>
      </p:pic>
      <p:pic>
        <p:nvPicPr>
          <p:cNvPr id="9" name="Content Placeholder 8" descr="A graph of blue rectangular bars&#10;&#10;Description automatically generated with medium confidence"/>
          <p:cNvPicPr>
            <a:picLocks noGrp="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3024187" y="1690687"/>
            <a:ext cx="5909986" cy="3424237"/>
          </a:xfrm>
          <a:prstGeom prst="rect">
            <a:avLst/>
          </a:prstGeom>
          <a:noFill/>
          <a:ln>
            <a:noFill/>
          </a:ln>
        </p:spPr>
      </p:pic>
      <p:sp>
        <p:nvSpPr>
          <p:cNvPr id="10" name="Rectangle 9"/>
          <p:cNvSpPr/>
          <p:nvPr/>
        </p:nvSpPr>
        <p:spPr>
          <a:xfrm>
            <a:off x="3024186" y="5305796"/>
            <a:ext cx="5909987" cy="685059"/>
          </a:xfrm>
          <a:prstGeom prst="rect">
            <a:avLst/>
          </a:prstGeom>
        </p:spPr>
        <p:txBody>
          <a:bodyPr wrap="square">
            <a:spAutoFit/>
          </a:bodyPr>
          <a:lstStyle/>
          <a:p>
            <a:pPr algn="ctr">
              <a:lnSpc>
                <a:spcPct val="107000"/>
              </a:lnSpc>
              <a:spcBef>
                <a:spcPts val="1200"/>
              </a:spcBef>
              <a:spcAft>
                <a:spcPts val="1200"/>
              </a:spcAft>
            </a:pPr>
            <a:r>
              <a:rPr lang="en-US" b="1"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Figure 2: Moderate or Severe Insecurity (in percent of household) Situation by Residence</a:t>
            </a:r>
            <a:endParaRPr lang="en-GB" kern="100" dirty="0">
              <a:latin typeface="Aptos"/>
              <a:ea typeface="Aptos"/>
              <a:cs typeface="Times New Roman" panose="02020603050405020304" pitchFamily="18" charset="0"/>
            </a:endParaRPr>
          </a:p>
        </p:txBody>
      </p:sp>
    </p:spTree>
    <p:extLst>
      <p:ext uri="{BB962C8B-B14F-4D97-AF65-F5344CB8AC3E}">
        <p14:creationId xmlns:p14="http://schemas.microsoft.com/office/powerpoint/2010/main" val="17420529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22250"/>
            <a:ext cx="10515600" cy="1325563"/>
          </a:xfrm>
        </p:spPr>
        <p:txBody>
          <a:bodyPr>
            <a:normAutofit/>
          </a:bodyPr>
          <a:lstStyle/>
          <a:p>
            <a:r>
              <a:rPr lang="en-US" b="1" dirty="0">
                <a:solidFill>
                  <a:srgbClr val="000099"/>
                </a:solidFill>
                <a:latin typeface="Arial" panose="020B0604020202020204" pitchFamily="34" charset="0"/>
                <a:cs typeface="Arial" panose="020B0604020202020204" pitchFamily="34" charset="0"/>
              </a:rPr>
              <a:t>Result and discussion</a:t>
            </a:r>
          </a:p>
        </p:txBody>
      </p:sp>
      <p:pic>
        <p:nvPicPr>
          <p:cNvPr id="8" name="Picture 7">
            <a:extLst>
              <a:ext uri="{FF2B5EF4-FFF2-40B4-BE49-F238E27FC236}">
                <a16:creationId xmlns:a16="http://schemas.microsoft.com/office/drawing/2014/main" id="{8D698BBC-AC23-423F-8288-AB25D125FC3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677400" y="-304801"/>
            <a:ext cx="2651761" cy="2162925"/>
          </a:xfrm>
          <a:prstGeom prst="rect">
            <a:avLst/>
          </a:prstGeom>
        </p:spPr>
      </p:pic>
      <p:pic>
        <p:nvPicPr>
          <p:cNvPr id="6" name="Picture 5">
            <a:extLst>
              <a:ext uri="{FF2B5EF4-FFF2-40B4-BE49-F238E27FC236}">
                <a16:creationId xmlns:a16="http://schemas.microsoft.com/office/drawing/2014/main" id="{7F10CB28-7293-4BE4-B71E-0780296B5F0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781887" y="6326264"/>
            <a:ext cx="5104661" cy="531736"/>
          </a:xfrm>
          <a:prstGeom prst="rect">
            <a:avLst/>
          </a:prstGeom>
        </p:spPr>
      </p:pic>
      <p:pic>
        <p:nvPicPr>
          <p:cNvPr id="11" name="Content Placeholder 10" descr="A graph of several blue rectangular bars&#10;&#10;Description automatically generated with medium confidence"/>
          <p:cNvPicPr>
            <a:picLocks noGrp="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3601533" y="1634903"/>
            <a:ext cx="5238750" cy="3637802"/>
          </a:xfrm>
          <a:prstGeom prst="rect">
            <a:avLst/>
          </a:prstGeom>
          <a:noFill/>
          <a:ln>
            <a:noFill/>
          </a:ln>
        </p:spPr>
      </p:pic>
      <p:sp>
        <p:nvSpPr>
          <p:cNvPr id="5" name="Rectangle 4"/>
          <p:cNvSpPr/>
          <p:nvPr/>
        </p:nvSpPr>
        <p:spPr>
          <a:xfrm>
            <a:off x="3286217" y="5310935"/>
            <a:ext cx="6096000" cy="685059"/>
          </a:xfrm>
          <a:prstGeom prst="rect">
            <a:avLst/>
          </a:prstGeom>
        </p:spPr>
        <p:txBody>
          <a:bodyPr>
            <a:spAutoFit/>
          </a:bodyPr>
          <a:lstStyle/>
          <a:p>
            <a:pPr algn="ctr">
              <a:lnSpc>
                <a:spcPct val="107000"/>
              </a:lnSpc>
              <a:spcBef>
                <a:spcPts val="1200"/>
              </a:spcBef>
              <a:spcAft>
                <a:spcPts val="1200"/>
              </a:spcAft>
            </a:pPr>
            <a:r>
              <a:rPr lang="en-US" b="1"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Figure 3: Severe Insecurity (in percent of households) Situation by Division</a:t>
            </a:r>
            <a:endParaRPr lang="en-GB" kern="100" dirty="0">
              <a:latin typeface="Aptos"/>
              <a:ea typeface="Aptos"/>
              <a:cs typeface="Times New Roman" panose="02020603050405020304" pitchFamily="18" charset="0"/>
            </a:endParaRPr>
          </a:p>
        </p:txBody>
      </p:sp>
    </p:spTree>
    <p:extLst>
      <p:ext uri="{BB962C8B-B14F-4D97-AF65-F5344CB8AC3E}">
        <p14:creationId xmlns:p14="http://schemas.microsoft.com/office/powerpoint/2010/main" val="76498071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1085</TotalTime>
  <Words>480</Words>
  <Application>Microsoft Office PowerPoint</Application>
  <PresentationFormat>Widescreen</PresentationFormat>
  <Paragraphs>66</Paragraphs>
  <Slides>12</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Aptos</vt:lpstr>
      <vt:lpstr>Arial</vt:lpstr>
      <vt:lpstr>Calibri</vt:lpstr>
      <vt:lpstr>Calibri Light</vt:lpstr>
      <vt:lpstr>Helvetica</vt:lpstr>
      <vt:lpstr>Merriweather</vt:lpstr>
      <vt:lpstr>Times New Roman</vt:lpstr>
      <vt:lpstr>Verdana</vt:lpstr>
      <vt:lpstr>Office Theme</vt:lpstr>
      <vt:lpstr>Comparative Analysis of Food Security in Rural and Urban Areas: A Statistical Approach</vt:lpstr>
      <vt:lpstr>Overview of Abstract</vt:lpstr>
      <vt:lpstr>Background of the study</vt:lpstr>
      <vt:lpstr>Objective of the study</vt:lpstr>
      <vt:lpstr>Methods and methodology</vt:lpstr>
      <vt:lpstr>Methods and methodology</vt:lpstr>
      <vt:lpstr>Result and discussion</vt:lpstr>
      <vt:lpstr>Result and discussion</vt:lpstr>
      <vt:lpstr>Result and discussion</vt:lpstr>
      <vt:lpstr>Conclusion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Ebru Buyuktanir</dc:creator>
  <cp:lastModifiedBy>KAZI ABDULLAH JARIF</cp:lastModifiedBy>
  <cp:revision>189</cp:revision>
  <dcterms:created xsi:type="dcterms:W3CDTF">2018-03-19T22:43:58Z</dcterms:created>
  <dcterms:modified xsi:type="dcterms:W3CDTF">2024-11-02T09:44:29Z</dcterms:modified>
</cp:coreProperties>
</file>